
<file path=[Content_Types].xml><?xml version="1.0" encoding="utf-8"?>
<Types xmlns="http://schemas.openxmlformats.org/package/2006/content-types">
  <Default Extension="gif" ContentType="image/gif"/>
  <Default Extension="jpeg" ContentType="image/jpeg"/>
  <Default Extension="m4a" ContentType="audio/mp4"/>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tags/tag3.xml" ContentType="application/vnd.openxmlformats-officedocument.presentationml.tags+xml"/>
  <Override PartName="/ppt/notesSlides/notesSlide4.xml" ContentType="application/vnd.openxmlformats-officedocument.presentationml.notesSlide+xml"/>
  <Override PartName="/ppt/tags/tag4.xml" ContentType="application/vnd.openxmlformats-officedocument.presentationml.tags+xml"/>
  <Override PartName="/ppt/notesSlides/notesSlide5.xml" ContentType="application/vnd.openxmlformats-officedocument.presentationml.notesSlide+xml"/>
  <Override PartName="/ppt/tags/tag5.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6.xml" ContentType="application/vnd.openxmlformats-officedocument.presentationml.tags+xml"/>
  <Override PartName="/ppt/notesSlides/notesSlide8.xml" ContentType="application/vnd.openxmlformats-officedocument.presentationml.notesSlide+xml"/>
  <Override PartName="/ppt/tags/tag7.xml" ContentType="application/vnd.openxmlformats-officedocument.presentationml.tags+xml"/>
  <Override PartName="/ppt/notesSlides/notesSlide9.xml" ContentType="application/vnd.openxmlformats-officedocument.presentationml.notesSlide+xml"/>
  <Override PartName="/ppt/tags/tag8.xml" ContentType="application/vnd.openxmlformats-officedocument.presentationml.tags+xml"/>
  <Override PartName="/ppt/notesSlides/notesSlide10.xml" ContentType="application/vnd.openxmlformats-officedocument.presentationml.notesSlide+xml"/>
  <Override PartName="/ppt/tags/tag9.xml" ContentType="application/vnd.openxmlformats-officedocument.presentationml.tags+xml"/>
  <Override PartName="/ppt/notesSlides/notesSlide11.xml" ContentType="application/vnd.openxmlformats-officedocument.presentationml.notesSlide+xml"/>
  <Override PartName="/ppt/tags/tag10.xml" ContentType="application/vnd.openxmlformats-officedocument.presentationml.tags+xml"/>
  <Override PartName="/ppt/notesSlides/notesSlide12.xml" ContentType="application/vnd.openxmlformats-officedocument.presentationml.notesSlide+xml"/>
  <Override PartName="/ppt/tags/tag11.xml" ContentType="application/vnd.openxmlformats-officedocument.presentationml.tags+xml"/>
  <Override PartName="/ppt/notesSlides/notesSlide13.xml" ContentType="application/vnd.openxmlformats-officedocument.presentationml.notesSlide+xml"/>
  <Override PartName="/ppt/tags/tag12.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13.xml" ContentType="application/vnd.openxmlformats-officedocument.presentationml.tags+xml"/>
  <Override PartName="/ppt/notesSlides/notesSlide17.xml" ContentType="application/vnd.openxmlformats-officedocument.presentationml.notesSlide+xml"/>
  <Override PartName="/ppt/tags/tag14.xml" ContentType="application/vnd.openxmlformats-officedocument.presentationml.tags+xml"/>
  <Override PartName="/ppt/notesSlides/notesSlide1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23"/>
  </p:notesMasterIdLst>
  <p:sldIdLst>
    <p:sldId id="256" r:id="rId5"/>
    <p:sldId id="305" r:id="rId6"/>
    <p:sldId id="303" r:id="rId7"/>
    <p:sldId id="304" r:id="rId8"/>
    <p:sldId id="288" r:id="rId9"/>
    <p:sldId id="266" r:id="rId10"/>
    <p:sldId id="263" r:id="rId11"/>
    <p:sldId id="302" r:id="rId12"/>
    <p:sldId id="258" r:id="rId13"/>
    <p:sldId id="291" r:id="rId14"/>
    <p:sldId id="268" r:id="rId15"/>
    <p:sldId id="272" r:id="rId16"/>
    <p:sldId id="298" r:id="rId17"/>
    <p:sldId id="299" r:id="rId18"/>
    <p:sldId id="271" r:id="rId19"/>
    <p:sldId id="270" r:id="rId20"/>
    <p:sldId id="300" r:id="rId21"/>
    <p:sldId id="296" r:id="rId2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F75BC"/>
    <a:srgbClr val="37A3D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EB7BE4D-DF0D-4BAA-914B-137EFC87FCFA}" v="8" dt="2022-08-27T08:26:47.59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28" autoAdjust="0"/>
    <p:restoredTop sz="61945" autoAdjust="0"/>
  </p:normalViewPr>
  <p:slideViewPr>
    <p:cSldViewPr snapToGrid="0">
      <p:cViewPr varScale="1">
        <p:scale>
          <a:sx n="69" d="100"/>
          <a:sy n="69" d="100"/>
        </p:scale>
        <p:origin x="1362" y="60"/>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28"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tt Sheehan" userId="f2ec7ce7-cd30-44ae-a694-ab212158678b" providerId="ADAL" clId="{6EB7BE4D-DF0D-4BAA-914B-137EFC87FCFA}"/>
    <pc:docChg chg="custSel addSld delSld modSld">
      <pc:chgData name="Matt Sheehan" userId="f2ec7ce7-cd30-44ae-a694-ab212158678b" providerId="ADAL" clId="{6EB7BE4D-DF0D-4BAA-914B-137EFC87FCFA}" dt="2022-08-27T08:29:45.438" v="25" actId="14100"/>
      <pc:docMkLst>
        <pc:docMk/>
      </pc:docMkLst>
      <pc:sldChg chg="modAnim">
        <pc:chgData name="Matt Sheehan" userId="f2ec7ce7-cd30-44ae-a694-ab212158678b" providerId="ADAL" clId="{6EB7BE4D-DF0D-4BAA-914B-137EFC87FCFA}" dt="2022-08-27T08:06:48.811" v="18"/>
        <pc:sldMkLst>
          <pc:docMk/>
          <pc:sldMk cId="3224050185" sldId="256"/>
        </pc:sldMkLst>
      </pc:sldChg>
      <pc:sldChg chg="modSp mod">
        <pc:chgData name="Matt Sheehan" userId="f2ec7ce7-cd30-44ae-a694-ab212158678b" providerId="ADAL" clId="{6EB7BE4D-DF0D-4BAA-914B-137EFC87FCFA}" dt="2022-08-27T07:47:54.021" v="3" actId="27636"/>
        <pc:sldMkLst>
          <pc:docMk/>
          <pc:sldMk cId="3110025615" sldId="258"/>
        </pc:sldMkLst>
        <pc:spChg chg="mod">
          <ac:chgData name="Matt Sheehan" userId="f2ec7ce7-cd30-44ae-a694-ab212158678b" providerId="ADAL" clId="{6EB7BE4D-DF0D-4BAA-914B-137EFC87FCFA}" dt="2022-08-27T07:47:54.021" v="3" actId="27636"/>
          <ac:spMkLst>
            <pc:docMk/>
            <pc:sldMk cId="3110025615" sldId="258"/>
            <ac:spMk id="3" creationId="{DB9E0564-064B-6FA0-FBD7-F63B47B8C211}"/>
          </ac:spMkLst>
        </pc:spChg>
      </pc:sldChg>
      <pc:sldChg chg="modSp mod">
        <pc:chgData name="Matt Sheehan" userId="f2ec7ce7-cd30-44ae-a694-ab212158678b" providerId="ADAL" clId="{6EB7BE4D-DF0D-4BAA-914B-137EFC87FCFA}" dt="2022-08-27T08:29:45.438" v="25" actId="14100"/>
        <pc:sldMkLst>
          <pc:docMk/>
          <pc:sldMk cId="374079285" sldId="266"/>
        </pc:sldMkLst>
        <pc:picChg chg="mod">
          <ac:chgData name="Matt Sheehan" userId="f2ec7ce7-cd30-44ae-a694-ab212158678b" providerId="ADAL" clId="{6EB7BE4D-DF0D-4BAA-914B-137EFC87FCFA}" dt="2022-08-27T08:29:45.438" v="25" actId="14100"/>
          <ac:picMkLst>
            <pc:docMk/>
            <pc:sldMk cId="374079285" sldId="266"/>
            <ac:picMk id="17" creationId="{B009BEC4-4B49-2934-B28D-8AED7AE212F9}"/>
          </ac:picMkLst>
        </pc:picChg>
      </pc:sldChg>
      <pc:sldChg chg="modSp">
        <pc:chgData name="Matt Sheehan" userId="f2ec7ce7-cd30-44ae-a694-ab212158678b" providerId="ADAL" clId="{6EB7BE4D-DF0D-4BAA-914B-137EFC87FCFA}" dt="2022-08-27T08:26:47.590" v="21" actId="20577"/>
        <pc:sldMkLst>
          <pc:docMk/>
          <pc:sldMk cId="29863516" sldId="288"/>
        </pc:sldMkLst>
        <pc:spChg chg="mod">
          <ac:chgData name="Matt Sheehan" userId="f2ec7ce7-cd30-44ae-a694-ab212158678b" providerId="ADAL" clId="{6EB7BE4D-DF0D-4BAA-914B-137EFC87FCFA}" dt="2022-08-27T08:26:47.590" v="21" actId="20577"/>
          <ac:spMkLst>
            <pc:docMk/>
            <pc:sldMk cId="29863516" sldId="288"/>
            <ac:spMk id="3" creationId="{47B5EA37-37C9-4BA5-4294-72A4114E558F}"/>
          </ac:spMkLst>
        </pc:spChg>
      </pc:sldChg>
      <pc:sldChg chg="del">
        <pc:chgData name="Matt Sheehan" userId="f2ec7ce7-cd30-44ae-a694-ab212158678b" providerId="ADAL" clId="{6EB7BE4D-DF0D-4BAA-914B-137EFC87FCFA}" dt="2022-08-27T07:49:44.020" v="14" actId="47"/>
        <pc:sldMkLst>
          <pc:docMk/>
          <pc:sldMk cId="2230733603" sldId="290"/>
        </pc:sldMkLst>
      </pc:sldChg>
      <pc:sldChg chg="modSp mod">
        <pc:chgData name="Matt Sheehan" userId="f2ec7ce7-cd30-44ae-a694-ab212158678b" providerId="ADAL" clId="{6EB7BE4D-DF0D-4BAA-914B-137EFC87FCFA}" dt="2022-08-27T07:49:01.366" v="12" actId="1037"/>
        <pc:sldMkLst>
          <pc:docMk/>
          <pc:sldMk cId="1180526500" sldId="291"/>
        </pc:sldMkLst>
        <pc:picChg chg="mod">
          <ac:chgData name="Matt Sheehan" userId="f2ec7ce7-cd30-44ae-a694-ab212158678b" providerId="ADAL" clId="{6EB7BE4D-DF0D-4BAA-914B-137EFC87FCFA}" dt="2022-08-27T07:49:01.366" v="12" actId="1037"/>
          <ac:picMkLst>
            <pc:docMk/>
            <pc:sldMk cId="1180526500" sldId="291"/>
            <ac:picMk id="5" creationId="{E322DDFD-DAAD-9DF7-7FCC-44E8970AD97F}"/>
          </ac:picMkLst>
        </pc:picChg>
      </pc:sldChg>
      <pc:sldChg chg="del">
        <pc:chgData name="Matt Sheehan" userId="f2ec7ce7-cd30-44ae-a694-ab212158678b" providerId="ADAL" clId="{6EB7BE4D-DF0D-4BAA-914B-137EFC87FCFA}" dt="2022-08-27T07:49:41.901" v="13" actId="47"/>
        <pc:sldMkLst>
          <pc:docMk/>
          <pc:sldMk cId="3191781644" sldId="301"/>
        </pc:sldMkLst>
      </pc:sldChg>
      <pc:sldChg chg="add del modAnim">
        <pc:chgData name="Matt Sheehan" userId="f2ec7ce7-cd30-44ae-a694-ab212158678b" providerId="ADAL" clId="{6EB7BE4D-DF0D-4BAA-914B-137EFC87FCFA}" dt="2022-08-27T08:15:55.780" v="19" actId="47"/>
        <pc:sldMkLst>
          <pc:docMk/>
          <pc:sldMk cId="3144017820" sldId="306"/>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A6B0DC3-72A2-41E5-8746-95606DE7700E}" type="datetimeFigureOut">
              <a:rPr lang="en-AU" smtClean="0"/>
              <a:t>27/08/2022</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D14A123-1F54-4F98-A53D-A9F67F6156F0}" type="slidenum">
              <a:rPr lang="en-AU" smtClean="0"/>
              <a:t>‹#›</a:t>
            </a:fld>
            <a:endParaRPr lang="en-AU"/>
          </a:p>
        </p:txBody>
      </p:sp>
    </p:spTree>
    <p:extLst>
      <p:ext uri="{BB962C8B-B14F-4D97-AF65-F5344CB8AC3E}">
        <p14:creationId xmlns:p14="http://schemas.microsoft.com/office/powerpoint/2010/main" val="26723641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Hello, my name is Matt Sheehan, joining you from </a:t>
            </a:r>
            <a:r>
              <a:rPr lang="en-US" dirty="0" err="1"/>
              <a:t>Dja</a:t>
            </a:r>
            <a:r>
              <a:rPr lang="en-US" dirty="0"/>
              <a:t> </a:t>
            </a:r>
            <a:r>
              <a:rPr lang="en-US" dirty="0" err="1"/>
              <a:t>Dja</a:t>
            </a:r>
            <a:r>
              <a:rPr lang="en-US" dirty="0"/>
              <a:t> </a:t>
            </a:r>
            <a:r>
              <a:rPr lang="en-US" dirty="0" err="1"/>
              <a:t>Wurung</a:t>
            </a:r>
            <a:r>
              <a:rPr lang="en-US" dirty="0"/>
              <a:t> country. Thankyou for joining me for my presentation on </a:t>
            </a:r>
            <a:r>
              <a:rPr lang="en-AU" sz="1200" b="1" dirty="0">
                <a:solidFill>
                  <a:srgbClr val="000000"/>
                </a:solidFill>
                <a:effectLst/>
                <a:latin typeface="Calibri" panose="020F0502020204030204" pitchFamily="34" charset="0"/>
                <a:ea typeface="Calibri" panose="020F0502020204030204" pitchFamily="34" charset="0"/>
                <a:cs typeface="Arial" panose="020B0604020202020204" pitchFamily="34" charset="0"/>
              </a:rPr>
              <a:t>Developing practical tools to support biosecurity legislation .</a:t>
            </a:r>
          </a:p>
          <a:p>
            <a:endParaRPr lang="en-AU" sz="1200" b="1" dirty="0">
              <a:solidFill>
                <a:srgbClr val="000000"/>
              </a:solidFill>
              <a:effectLst/>
              <a:latin typeface="Calibri" panose="020F0502020204030204" pitchFamily="34" charset="0"/>
              <a:ea typeface="Calibri" panose="020F0502020204030204" pitchFamily="34" charset="0"/>
              <a:cs typeface="Arial" panose="020B0604020202020204" pitchFamily="34" charset="0"/>
            </a:endParaRPr>
          </a:p>
          <a:p>
            <a:r>
              <a:rPr lang="en-AU" sz="1200" b="0" dirty="0">
                <a:solidFill>
                  <a:srgbClr val="000000"/>
                </a:solidFill>
                <a:effectLst/>
                <a:latin typeface="Calibri" panose="020F0502020204030204" pitchFamily="34" charset="0"/>
                <a:cs typeface="Arial" panose="020B0604020202020204" pitchFamily="34" charset="0"/>
              </a:rPr>
              <a:t>I would like to acknowledge my co-author, Shauna Potter, and our partners, Biosecurity Queensland and the Local Government Association of Queensland.</a:t>
            </a:r>
            <a:endParaRPr lang="en-AU" b="0" dirty="0"/>
          </a:p>
        </p:txBody>
      </p:sp>
      <p:sp>
        <p:nvSpPr>
          <p:cNvPr id="4" name="Slide Number Placeholder 3"/>
          <p:cNvSpPr>
            <a:spLocks noGrp="1"/>
          </p:cNvSpPr>
          <p:nvPr>
            <p:ph type="sldNum" sz="quarter" idx="5"/>
          </p:nvPr>
        </p:nvSpPr>
        <p:spPr/>
        <p:txBody>
          <a:bodyPr/>
          <a:lstStyle/>
          <a:p>
            <a:fld id="{CD14A123-1F54-4F98-A53D-A9F67F6156F0}" type="slidenum">
              <a:rPr lang="en-AU" smtClean="0"/>
              <a:t>1</a:t>
            </a:fld>
            <a:endParaRPr lang="en-AU"/>
          </a:p>
        </p:txBody>
      </p:sp>
    </p:spTree>
    <p:extLst>
      <p:ext uri="{BB962C8B-B14F-4D97-AF65-F5344CB8AC3E}">
        <p14:creationId xmlns:p14="http://schemas.microsoft.com/office/powerpoint/2010/main" val="6765507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dirty="0">
                <a:solidFill>
                  <a:schemeClr val="accent5"/>
                </a:solidFill>
                <a:effectLst/>
                <a:latin typeface="Calibri" panose="020F0502020204030204" pitchFamily="34" charset="0"/>
                <a:ea typeface="Times New Roman" panose="02020603050405020304" pitchFamily="18" charset="0"/>
                <a:cs typeface="Segoe UI" panose="020B0502040204020203" pitchFamily="34" charset="0"/>
              </a:rPr>
              <a:t>[ideally needs re-recording but will do it I run out of time]</a:t>
            </a:r>
          </a:p>
          <a:p>
            <a:r>
              <a:rPr lang="en-US" dirty="0"/>
              <a:t>When we started on this project we thought it was logical to match the tools with the major elements of the Act: risk, measures and compliance. </a:t>
            </a:r>
          </a:p>
          <a:p>
            <a:r>
              <a:rPr lang="en-US" dirty="0"/>
              <a:t>But we also thought it was important to ground truth this approach with weed officers. So we conducted workshops through Queensland and found that our approach was supported, weed officers were the engaged in the codesign of the tools.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[CLICK] The risk tool </a:t>
            </a:r>
            <a:r>
              <a:rPr lang="en-US" sz="1200" b="0" i="0" u="none" strike="noStrike" baseline="0" dirty="0">
                <a:solidFill>
                  <a:srgbClr val="000000"/>
                </a:solidFill>
                <a:latin typeface="Arial" panose="020B0604020202020204" pitchFamily="34" charset="0"/>
              </a:rPr>
              <a:t>assists</a:t>
            </a:r>
            <a:r>
              <a:rPr lang="en-US" sz="1200" b="0" i="0" u="none" strike="noStrike" dirty="0">
                <a:solidFill>
                  <a:srgbClr val="000000"/>
                </a:solidFill>
                <a:latin typeface="Arial" panose="020B0604020202020204" pitchFamily="34" charset="0"/>
              </a:rPr>
              <a:t> LG </a:t>
            </a:r>
            <a:r>
              <a:rPr lang="en-US" sz="1200" b="0" i="0" u="none" strike="noStrike" baseline="0" dirty="0">
                <a:solidFill>
                  <a:srgbClr val="000000"/>
                </a:solidFill>
                <a:latin typeface="Arial" panose="020B0604020202020204" pitchFamily="34" charset="0"/>
              </a:rPr>
              <a:t> in determining risk associated with different species and really helps define what a person </a:t>
            </a:r>
            <a:r>
              <a:rPr lang="en-US" sz="1200" b="1" i="0" u="none" strike="noStrike" baseline="0" dirty="0">
                <a:solidFill>
                  <a:srgbClr val="000000"/>
                </a:solidFill>
                <a:latin typeface="Arial" panose="020B0604020202020204" pitchFamily="34" charset="0"/>
              </a:rPr>
              <a:t>‘ought reasonably to know’ </a:t>
            </a:r>
            <a:r>
              <a:rPr lang="en-US" sz="1200" b="0" i="0" u="none" strike="noStrike" baseline="0" dirty="0">
                <a:solidFill>
                  <a:srgbClr val="000000"/>
                </a:solidFill>
                <a:latin typeface="Arial" panose="020B0604020202020204" pitchFamily="34" charset="0"/>
              </a:rPr>
              <a:t>about risk</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measures tool </a:t>
            </a:r>
            <a:r>
              <a:rPr lang="en-US" sz="1200" b="0" i="0" u="none" strike="noStrike" baseline="0" dirty="0">
                <a:solidFill>
                  <a:srgbClr val="000000"/>
                </a:solidFill>
                <a:latin typeface="Arial" panose="020B0604020202020204" pitchFamily="34" charset="0"/>
              </a:rPr>
              <a:t>Address the acts requirement for land managers to take all </a:t>
            </a:r>
            <a:r>
              <a:rPr lang="en-US" sz="1200" b="1" i="0" u="none" strike="noStrike" baseline="0" dirty="0">
                <a:solidFill>
                  <a:srgbClr val="000000"/>
                </a:solidFill>
                <a:latin typeface="Arial" panose="020B0604020202020204" pitchFamily="34" charset="0"/>
              </a:rPr>
              <a:t>reasonable and practical measures</a:t>
            </a:r>
            <a:r>
              <a:rPr lang="en-US" sz="1200" b="0" i="0" u="none" strike="noStrike" baseline="0" dirty="0">
                <a:solidFill>
                  <a:srgbClr val="000000"/>
                </a:solidFill>
                <a:latin typeface="Arial" panose="020B0604020202020204" pitchFamily="34" charset="0"/>
              </a:rPr>
              <a:t> to prevent or </a:t>
            </a:r>
            <a:r>
              <a:rPr lang="en-US" sz="1200" b="0" i="0" u="none" strike="noStrike" baseline="0" dirty="0" err="1">
                <a:solidFill>
                  <a:srgbClr val="000000"/>
                </a:solidFill>
                <a:latin typeface="Arial" panose="020B0604020202020204" pitchFamily="34" charset="0"/>
              </a:rPr>
              <a:t>minimise</a:t>
            </a:r>
            <a:r>
              <a:rPr lang="en-US" sz="1200" b="0" i="0" u="none" strike="noStrike" baseline="0" dirty="0">
                <a:solidFill>
                  <a:srgbClr val="000000"/>
                </a:solidFill>
                <a:latin typeface="Arial" panose="020B0604020202020204" pitchFamily="34" charset="0"/>
              </a:rPr>
              <a:t> the biosecurity risk.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And the compliance tools was </a:t>
            </a:r>
            <a:r>
              <a:rPr lang="en-US" sz="1200" b="0" i="0" u="none" strike="noStrike" baseline="0" dirty="0">
                <a:solidFill>
                  <a:srgbClr val="000000"/>
                </a:solidFill>
                <a:latin typeface="Arial" panose="020B0604020202020204" pitchFamily="34" charset="0"/>
              </a:rPr>
              <a:t>to assist </a:t>
            </a:r>
            <a:r>
              <a:rPr lang="en-US" dirty="0">
                <a:solidFill>
                  <a:srgbClr val="000000"/>
                </a:solidFill>
                <a:latin typeface="Arial" panose="020B0604020202020204" pitchFamily="34" charset="0"/>
              </a:rPr>
              <a:t>Local Government in communicating biosecurity risk, practical measures and </a:t>
            </a:r>
            <a:r>
              <a:rPr lang="en-US" sz="1200" b="1" i="0" u="none" strike="noStrike" baseline="0" dirty="0">
                <a:solidFill>
                  <a:srgbClr val="000000"/>
                </a:solidFill>
                <a:latin typeface="Arial" panose="020B0604020202020204" pitchFamily="34" charset="0"/>
              </a:rPr>
              <a:t>encouraging land managers to meet their obligations</a:t>
            </a:r>
            <a:endParaRPr lang="en-AU" sz="1200" b="1" i="0" u="none" strike="noStrike" baseline="0" dirty="0">
              <a:solidFill>
                <a:srgbClr val="000000"/>
              </a:solidFill>
              <a:latin typeface="Arial" panose="020B0604020202020204" pitchFamily="34" charset="0"/>
            </a:endParaRPr>
          </a:p>
          <a:p>
            <a:endParaRPr lang="en-US" dirty="0"/>
          </a:p>
          <a:p>
            <a:r>
              <a:rPr lang="en-US" dirty="0"/>
              <a:t>In developing the tools it was really important for us to ensure they were based on accepted, evidence based scientific  approaches,  whilst being accessible to weed officers, easily digestible, diagram heavy with easy steps to follow.</a:t>
            </a:r>
          </a:p>
          <a:p>
            <a:r>
              <a:rPr lang="en-US" dirty="0"/>
              <a:t>It was also important that the tool was scalable and adaptable . </a:t>
            </a:r>
            <a:endParaRPr lang="en-AU" dirty="0"/>
          </a:p>
        </p:txBody>
      </p:sp>
      <p:sp>
        <p:nvSpPr>
          <p:cNvPr id="4" name="Slide Number Placeholder 3"/>
          <p:cNvSpPr>
            <a:spLocks noGrp="1"/>
          </p:cNvSpPr>
          <p:nvPr>
            <p:ph type="sldNum" sz="quarter" idx="5"/>
          </p:nvPr>
        </p:nvSpPr>
        <p:spPr/>
        <p:txBody>
          <a:bodyPr/>
          <a:lstStyle/>
          <a:p>
            <a:fld id="{CD14A123-1F54-4F98-A53D-A9F67F6156F0}" type="slidenum">
              <a:rPr lang="en-AU" smtClean="0"/>
              <a:t>10</a:t>
            </a:fld>
            <a:endParaRPr lang="en-AU"/>
          </a:p>
        </p:txBody>
      </p:sp>
    </p:spTree>
    <p:extLst>
      <p:ext uri="{BB962C8B-B14F-4D97-AF65-F5344CB8AC3E}">
        <p14:creationId xmlns:p14="http://schemas.microsoft.com/office/powerpoint/2010/main" val="29663554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[Audio OK]</a:t>
            </a:r>
          </a:p>
          <a:p>
            <a:r>
              <a:rPr lang="en-US" dirty="0"/>
              <a:t>Tool 1 assesses risk (for both weeds and pest animals) based on the Australia standard risk</a:t>
            </a:r>
          </a:p>
          <a:p>
            <a:r>
              <a:rPr lang="en-US" dirty="0"/>
              <a:t>assessment approaches but is simplified to enable adoption by LG that may have with limited technical capacity.</a:t>
            </a:r>
          </a:p>
          <a:p>
            <a:r>
              <a:rPr lang="en-US" dirty="0"/>
              <a:t>The tool firstly sets out the steps, and then each step is elaborated on to lead the user through the technical process.</a:t>
            </a:r>
          </a:p>
          <a:p>
            <a:endParaRPr lang="en-US" dirty="0"/>
          </a:p>
          <a:p>
            <a:endParaRPr lang="en-US" b="0" i="0" dirty="0">
              <a:solidFill>
                <a:srgbClr val="242424"/>
              </a:solidFill>
              <a:effectLst/>
              <a:latin typeface="-apple-system"/>
            </a:endParaRPr>
          </a:p>
          <a:p>
            <a:endParaRPr lang="en-AU" dirty="0"/>
          </a:p>
        </p:txBody>
      </p:sp>
      <p:sp>
        <p:nvSpPr>
          <p:cNvPr id="4" name="Slide Number Placeholder 3"/>
          <p:cNvSpPr>
            <a:spLocks noGrp="1"/>
          </p:cNvSpPr>
          <p:nvPr>
            <p:ph type="sldNum" sz="quarter" idx="5"/>
          </p:nvPr>
        </p:nvSpPr>
        <p:spPr/>
        <p:txBody>
          <a:bodyPr/>
          <a:lstStyle/>
          <a:p>
            <a:fld id="{CD14A123-1F54-4F98-A53D-A9F67F6156F0}" type="slidenum">
              <a:rPr lang="en-AU" smtClean="0"/>
              <a:t>11</a:t>
            </a:fld>
            <a:endParaRPr lang="en-AU"/>
          </a:p>
        </p:txBody>
      </p:sp>
    </p:spTree>
    <p:extLst>
      <p:ext uri="{BB962C8B-B14F-4D97-AF65-F5344CB8AC3E}">
        <p14:creationId xmlns:p14="http://schemas.microsoft.com/office/powerpoint/2010/main" val="9193449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[Audio OK]</a:t>
            </a:r>
          </a:p>
          <a:p>
            <a:endParaRPr lang="en-AU" dirty="0"/>
          </a:p>
        </p:txBody>
      </p:sp>
      <p:sp>
        <p:nvSpPr>
          <p:cNvPr id="4" name="Slide Number Placeholder 3"/>
          <p:cNvSpPr>
            <a:spLocks noGrp="1"/>
          </p:cNvSpPr>
          <p:nvPr>
            <p:ph type="sldNum" sz="quarter" idx="5"/>
          </p:nvPr>
        </p:nvSpPr>
        <p:spPr/>
        <p:txBody>
          <a:bodyPr/>
          <a:lstStyle/>
          <a:p>
            <a:fld id="{CD14A123-1F54-4F98-A53D-A9F67F6156F0}" type="slidenum">
              <a:rPr lang="en-AU" smtClean="0"/>
              <a:t>12</a:t>
            </a:fld>
            <a:endParaRPr lang="en-AU"/>
          </a:p>
        </p:txBody>
      </p:sp>
    </p:spTree>
    <p:extLst>
      <p:ext uri="{BB962C8B-B14F-4D97-AF65-F5344CB8AC3E}">
        <p14:creationId xmlns:p14="http://schemas.microsoft.com/office/powerpoint/2010/main" val="24376885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242424"/>
                </a:solidFill>
                <a:effectLst/>
                <a:latin typeface="-apple-system"/>
              </a:rPr>
              <a:t>[audio </a:t>
            </a:r>
            <a:r>
              <a:rPr lang="en-US" b="0" i="0" dirty="0" err="1">
                <a:solidFill>
                  <a:srgbClr val="242424"/>
                </a:solidFill>
                <a:effectLst/>
                <a:latin typeface="-apple-system"/>
              </a:rPr>
              <a:t>finalised</a:t>
            </a:r>
            <a:r>
              <a:rPr lang="en-US" b="0" i="0" dirty="0">
                <a:solidFill>
                  <a:srgbClr val="242424"/>
                </a:solidFill>
                <a:effectLst/>
                <a:latin typeface="-apple-system"/>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solidFill>
                <a:srgbClr val="242424"/>
              </a:solidFill>
              <a:effectLst/>
              <a:latin typeface="-apple-system"/>
            </a:endParaRPr>
          </a:p>
          <a:p>
            <a:r>
              <a:rPr lang="en-US" dirty="0"/>
              <a:t>Once we know the risk and have assigned a management objective, we then need to know what can reasonable and practically be done to reduce the risk and achieve that management objective.</a:t>
            </a:r>
          </a:p>
          <a:p>
            <a:endParaRPr lang="en-US" dirty="0"/>
          </a:p>
          <a:p>
            <a:r>
              <a:rPr lang="en-US" dirty="0"/>
              <a:t>This 2</a:t>
            </a:r>
            <a:r>
              <a:rPr lang="en-US" baseline="30000" dirty="0"/>
              <a:t>nd</a:t>
            </a:r>
            <a:r>
              <a:rPr lang="en-US" dirty="0"/>
              <a:t> tool – the measures tool is a list of control activities that if adopted, [CLICK] are likely to lead to one of the four management objectives listed here  I would also like to acknowledge that this tool is adopted from the approach use to identify measures in NSW under their biosecurity Act. </a:t>
            </a:r>
          </a:p>
          <a:p>
            <a:endParaRPr lang="en-US" dirty="0"/>
          </a:p>
          <a:p>
            <a:r>
              <a:rPr lang="en-US" strike="sngStrike" dirty="0"/>
              <a:t>It also has a build it reality check, asking the user when selecting measure form the list to ask three simple questions:</a:t>
            </a:r>
          </a:p>
          <a:p>
            <a:pPr marL="228600" indent="-228600">
              <a:buAutoNum type="arabicPeriod"/>
            </a:pPr>
            <a:r>
              <a:rPr lang="en-US" strike="sngStrike" dirty="0"/>
              <a:t>Is </a:t>
            </a:r>
            <a:r>
              <a:rPr lang="en-US" strike="sngStrike" dirty="0" err="1"/>
              <a:t>ol</a:t>
            </a:r>
            <a:r>
              <a:rPr lang="en-US" strike="sngStrike" dirty="0"/>
              <a:t> cover both weeds and pest animals, so a hygiene measure may not reduce the risk of a large vertebrate pest establishing.</a:t>
            </a:r>
          </a:p>
          <a:p>
            <a:pPr marL="228600" indent="-228600">
              <a:buAutoNum type="arabicPeriod"/>
            </a:pPr>
            <a:r>
              <a:rPr lang="en-US" strike="sngStrike" dirty="0"/>
              <a:t>Will the measure reduce risk )e.g. a 30 buffer zone may not reduce risk of a wind dispersed weed, and</a:t>
            </a:r>
          </a:p>
          <a:p>
            <a:pPr marL="228600" indent="-228600">
              <a:buAutoNum type="arabicPeriod"/>
            </a:pPr>
            <a:r>
              <a:rPr lang="en-US" strike="sngStrike" dirty="0"/>
              <a:t>Is there any other measure missed in the list. These are suggestions and are not exhaustive.</a:t>
            </a:r>
            <a:endParaRPr lang="en-AU" strike="sngStrike" dirty="0"/>
          </a:p>
        </p:txBody>
      </p:sp>
      <p:sp>
        <p:nvSpPr>
          <p:cNvPr id="4" name="Slide Number Placeholder 3"/>
          <p:cNvSpPr>
            <a:spLocks noGrp="1"/>
          </p:cNvSpPr>
          <p:nvPr>
            <p:ph type="sldNum" sz="quarter" idx="5"/>
          </p:nvPr>
        </p:nvSpPr>
        <p:spPr/>
        <p:txBody>
          <a:bodyPr/>
          <a:lstStyle/>
          <a:p>
            <a:fld id="{CD14A123-1F54-4F98-A53D-A9F67F6156F0}" type="slidenum">
              <a:rPr lang="en-AU" smtClean="0"/>
              <a:t>13</a:t>
            </a:fld>
            <a:endParaRPr lang="en-AU"/>
          </a:p>
        </p:txBody>
      </p:sp>
    </p:spTree>
    <p:extLst>
      <p:ext uri="{BB962C8B-B14F-4D97-AF65-F5344CB8AC3E}">
        <p14:creationId xmlns:p14="http://schemas.microsoft.com/office/powerpoint/2010/main" val="20047846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dirty="0">
                <a:solidFill>
                  <a:schemeClr val="accent5"/>
                </a:solidFill>
                <a:effectLst/>
                <a:latin typeface="Calibri" panose="020F0502020204030204" pitchFamily="34" charset="0"/>
                <a:ea typeface="Times New Roman" panose="02020603050405020304" pitchFamily="18" charset="0"/>
                <a:cs typeface="Segoe UI" panose="020B0502040204020203" pitchFamily="34" charset="0"/>
              </a:rPr>
              <a:t>[needs re-recording]</a:t>
            </a:r>
          </a:p>
          <a:p>
            <a:endParaRPr lang="en-US" dirty="0"/>
          </a:p>
          <a:p>
            <a:endParaRPr lang="en-US" dirty="0"/>
          </a:p>
          <a:p>
            <a:r>
              <a:rPr lang="en-US" dirty="0"/>
              <a:t>This is the ERADICTION measures table and it e</a:t>
            </a:r>
            <a:r>
              <a:rPr lang="en-US" i="1" dirty="0"/>
              <a:t>ssentially provides a starting point for LG staff to pick/mix/modify measures to suit the situation</a:t>
            </a:r>
            <a:endParaRPr lang="en-US" dirty="0"/>
          </a:p>
          <a:p>
            <a:r>
              <a:rPr lang="en-US" dirty="0"/>
              <a:t>The table outlines some of the </a:t>
            </a:r>
            <a:r>
              <a:rPr lang="en-US" b="1" dirty="0"/>
              <a:t>desirable outcomes OF ERADICATION </a:t>
            </a:r>
            <a:r>
              <a:rPr lang="en-US" b="0" dirty="0"/>
              <a:t>and gives </a:t>
            </a:r>
            <a:r>
              <a:rPr lang="en-US" b="1" dirty="0"/>
              <a:t>examples of measures </a:t>
            </a:r>
            <a:r>
              <a:rPr lang="en-US" b="0" dirty="0"/>
              <a:t>that might achieve them.</a:t>
            </a:r>
            <a:endParaRPr lang="en-AU" dirty="0"/>
          </a:p>
          <a:p>
            <a:endParaRPr lang="en-US" dirty="0"/>
          </a:p>
          <a:p>
            <a:r>
              <a:rPr lang="en-US" dirty="0"/>
              <a:t>For example, the tool suggests that for an eradication target it would be reasonable and practical to expect a land manager to remove all reproductive plant parts  following best practice methods.</a:t>
            </a:r>
            <a:r>
              <a:rPr lang="en-US" i="1" dirty="0"/>
              <a:t>.</a:t>
            </a:r>
          </a:p>
          <a:p>
            <a:endParaRPr lang="en-US" dirty="0"/>
          </a:p>
        </p:txBody>
      </p:sp>
      <p:sp>
        <p:nvSpPr>
          <p:cNvPr id="4" name="Slide Number Placeholder 3"/>
          <p:cNvSpPr>
            <a:spLocks noGrp="1"/>
          </p:cNvSpPr>
          <p:nvPr>
            <p:ph type="sldNum" sz="quarter" idx="5"/>
          </p:nvPr>
        </p:nvSpPr>
        <p:spPr/>
        <p:txBody>
          <a:bodyPr/>
          <a:lstStyle/>
          <a:p>
            <a:fld id="{CD14A123-1F54-4F98-A53D-A9F67F6156F0}" type="slidenum">
              <a:rPr lang="en-AU" smtClean="0"/>
              <a:t>14</a:t>
            </a:fld>
            <a:endParaRPr lang="en-AU"/>
          </a:p>
        </p:txBody>
      </p:sp>
    </p:spTree>
    <p:extLst>
      <p:ext uri="{BB962C8B-B14F-4D97-AF65-F5344CB8AC3E}">
        <p14:creationId xmlns:p14="http://schemas.microsoft.com/office/powerpoint/2010/main" val="41415464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dirty="0">
                <a:effectLst/>
                <a:latin typeface="Calibri" panose="020F0502020204030204" pitchFamily="34" charset="0"/>
                <a:ea typeface="Times New Roman" panose="02020603050405020304" pitchFamily="18" charset="0"/>
                <a:cs typeface="Segoe UI" panose="020B0502040204020203" pitchFamily="34" charset="0"/>
              </a:rPr>
              <a:t>[audio finalised]</a:t>
            </a:r>
          </a:p>
          <a:p>
            <a:endParaRPr lang="en-US" dirty="0"/>
          </a:p>
          <a:p>
            <a:r>
              <a:rPr lang="en-US" dirty="0"/>
              <a:t>THE FINAL TOOL IS ABOUT COMPLIANCE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Compliance remains a challenge to LG and BQ. LG is reticent to enforce compliance in communities they live and work in, and yet the responsibility under the Act clearly sits at the LG level. BQ have been providing additional training in compliance, in recognition that voluntary compliance alone is often not enough to achieve an acceptable reduction in risk.</a:t>
            </a:r>
          </a:p>
          <a:p>
            <a:endParaRPr lang="en-US" dirty="0"/>
          </a:p>
          <a:p>
            <a:endParaRPr lang="en-US" b="0" i="0" dirty="0">
              <a:solidFill>
                <a:srgbClr val="242424"/>
              </a:solidFill>
              <a:effectLst/>
              <a:latin typeface="-apple-system"/>
            </a:endParaRPr>
          </a:p>
          <a:p>
            <a:r>
              <a:rPr lang="en-US" b="0" i="0" dirty="0">
                <a:solidFill>
                  <a:srgbClr val="242424"/>
                </a:solidFill>
                <a:effectLst/>
                <a:latin typeface="-apple-system"/>
              </a:rPr>
              <a:t>Compliance tool was about brining LG along the journey that there was more than just voluntary compliance (that’s something they are still struggling with)</a:t>
            </a:r>
            <a:endParaRPr lang="en-AU" dirty="0"/>
          </a:p>
        </p:txBody>
      </p:sp>
      <p:sp>
        <p:nvSpPr>
          <p:cNvPr id="4" name="Slide Number Placeholder 3"/>
          <p:cNvSpPr>
            <a:spLocks noGrp="1"/>
          </p:cNvSpPr>
          <p:nvPr>
            <p:ph type="sldNum" sz="quarter" idx="5"/>
          </p:nvPr>
        </p:nvSpPr>
        <p:spPr/>
        <p:txBody>
          <a:bodyPr/>
          <a:lstStyle/>
          <a:p>
            <a:fld id="{CD14A123-1F54-4F98-A53D-A9F67F6156F0}" type="slidenum">
              <a:rPr lang="en-AU" smtClean="0"/>
              <a:t>15</a:t>
            </a:fld>
            <a:endParaRPr lang="en-AU"/>
          </a:p>
        </p:txBody>
      </p:sp>
    </p:spTree>
    <p:extLst>
      <p:ext uri="{BB962C8B-B14F-4D97-AF65-F5344CB8AC3E}">
        <p14:creationId xmlns:p14="http://schemas.microsoft.com/office/powerpoint/2010/main" val="125013586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dirty="0">
                <a:effectLst/>
                <a:latin typeface="Calibri" panose="020F0502020204030204" pitchFamily="34" charset="0"/>
                <a:ea typeface="Times New Roman" panose="02020603050405020304" pitchFamily="18" charset="0"/>
                <a:cs typeface="Segoe UI" panose="020B0502040204020203" pitchFamily="34" charset="0"/>
              </a:rPr>
              <a:t>[audio finalised]</a:t>
            </a:r>
          </a:p>
          <a:p>
            <a:endParaRPr lang="en-US" i="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Consultation with weed officers in the development of the tools showed that there were misconceptions about what compliance is. Many equate compliance to enforcement – e.g. serving a notice or perusing court action, which many councils do not have the desire or the capacity to pursue. So the first step was to explain compliance,  and we did that by representing it as a spectrum and showing the range on compliance response options available to them along that spectrum. </a:t>
            </a:r>
            <a:endParaRPr lang="en-US" i="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i="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This tool helps weed manager explores what options they have available to them. It asks </a:t>
            </a:r>
            <a:r>
              <a:rPr lang="en-US" dirty="0"/>
              <a:t>LGs where they sit along this spectrum currently, and where, based on LG capacity and land managers knowledge, capacity and attitudes, where they need to sit or want to sit.</a:t>
            </a:r>
          </a:p>
          <a:p>
            <a:endParaRPr lang="en-AU" i="1" dirty="0"/>
          </a:p>
        </p:txBody>
      </p:sp>
      <p:sp>
        <p:nvSpPr>
          <p:cNvPr id="4" name="Slide Number Placeholder 3"/>
          <p:cNvSpPr>
            <a:spLocks noGrp="1"/>
          </p:cNvSpPr>
          <p:nvPr>
            <p:ph type="sldNum" sz="quarter" idx="5"/>
          </p:nvPr>
        </p:nvSpPr>
        <p:spPr/>
        <p:txBody>
          <a:bodyPr/>
          <a:lstStyle/>
          <a:p>
            <a:fld id="{CD14A123-1F54-4F98-A53D-A9F67F6156F0}" type="slidenum">
              <a:rPr lang="en-AU" smtClean="0"/>
              <a:t>16</a:t>
            </a:fld>
            <a:endParaRPr lang="en-AU"/>
          </a:p>
        </p:txBody>
      </p:sp>
    </p:spTree>
    <p:extLst>
      <p:ext uri="{BB962C8B-B14F-4D97-AF65-F5344CB8AC3E}">
        <p14:creationId xmlns:p14="http://schemas.microsoft.com/office/powerpoint/2010/main" val="283541573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[AUDIO FINALISED]</a:t>
            </a:r>
          </a:p>
          <a:p>
            <a:endParaRPr lang="en-US" dirty="0"/>
          </a:p>
          <a:p>
            <a:r>
              <a:rPr lang="en-US" dirty="0"/>
              <a:t>Following the development of the tool`s, 46 councils statewide were trained in their use, and as a result tolls are being adopted and adapted across Queensland.</a:t>
            </a:r>
          </a:p>
          <a:p>
            <a:endParaRPr lang="en-US" dirty="0"/>
          </a:p>
          <a:p>
            <a:r>
              <a:rPr lang="en-US" dirty="0"/>
              <a:t>Many local government haven't </a:t>
            </a:r>
            <a:r>
              <a:rPr lang="en-US" dirty="0" err="1"/>
              <a:t>utilised</a:t>
            </a:r>
            <a:r>
              <a:rPr lang="en-US" dirty="0"/>
              <a:t> the tools yet as they have active plans in place, but as more plans come up for their periodic review, LG are looking to the tools for guidance and consistency. The tools are also being actively promoted by BQ and regional organizations.</a:t>
            </a:r>
          </a:p>
          <a:p>
            <a:endParaRPr lang="en-US" dirty="0"/>
          </a:p>
          <a:p>
            <a:r>
              <a:rPr lang="en-US" dirty="0"/>
              <a:t>While we haven’t investigated statewide uptake, here is a snapshot of Far North Queensland, where the tools have been used in revised biosecurity plans of 4 councils so far.</a:t>
            </a:r>
          </a:p>
          <a:p>
            <a:endParaRPr lang="en-US" dirty="0"/>
          </a:p>
        </p:txBody>
      </p:sp>
      <p:sp>
        <p:nvSpPr>
          <p:cNvPr id="4" name="Slide Number Placeholder 3"/>
          <p:cNvSpPr>
            <a:spLocks noGrp="1"/>
          </p:cNvSpPr>
          <p:nvPr>
            <p:ph type="sldNum" sz="quarter" idx="5"/>
          </p:nvPr>
        </p:nvSpPr>
        <p:spPr/>
        <p:txBody>
          <a:bodyPr/>
          <a:lstStyle/>
          <a:p>
            <a:fld id="{CD14A123-1F54-4F98-A53D-A9F67F6156F0}" type="slidenum">
              <a:rPr lang="en-AU" smtClean="0"/>
              <a:t>17</a:t>
            </a:fld>
            <a:endParaRPr lang="en-AU"/>
          </a:p>
        </p:txBody>
      </p:sp>
    </p:spTree>
    <p:extLst>
      <p:ext uri="{BB962C8B-B14F-4D97-AF65-F5344CB8AC3E}">
        <p14:creationId xmlns:p14="http://schemas.microsoft.com/office/powerpoint/2010/main" val="300080579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presentation has provided one example of how interpretive tools can help statutory authorities adapt to legislative change, empower them and enable them to be campions on the biosecurity approach.</a:t>
            </a:r>
            <a:endParaRPr lang="en-AU" dirty="0"/>
          </a:p>
        </p:txBody>
      </p:sp>
      <p:sp>
        <p:nvSpPr>
          <p:cNvPr id="4" name="Slide Number Placeholder 3"/>
          <p:cNvSpPr>
            <a:spLocks noGrp="1"/>
          </p:cNvSpPr>
          <p:nvPr>
            <p:ph type="sldNum" sz="quarter" idx="5"/>
          </p:nvPr>
        </p:nvSpPr>
        <p:spPr/>
        <p:txBody>
          <a:bodyPr/>
          <a:lstStyle/>
          <a:p>
            <a:fld id="{CD14A123-1F54-4F98-A53D-A9F67F6156F0}" type="slidenum">
              <a:rPr lang="en-AU" smtClean="0"/>
              <a:t>18</a:t>
            </a:fld>
            <a:endParaRPr lang="en-AU"/>
          </a:p>
        </p:txBody>
      </p:sp>
    </p:spTree>
    <p:extLst>
      <p:ext uri="{BB962C8B-B14F-4D97-AF65-F5344CB8AC3E}">
        <p14:creationId xmlns:p14="http://schemas.microsoft.com/office/powerpoint/2010/main" val="17622438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dirty="0">
                <a:effectLst/>
                <a:latin typeface="Calibri" panose="020F0502020204030204" pitchFamily="34" charset="0"/>
                <a:ea typeface="Times New Roman" panose="02020603050405020304" pitchFamily="18" charset="0"/>
                <a:cs typeface="Segoe UI" panose="020B0502040204020203" pitchFamily="34" charset="0"/>
              </a:rPr>
              <a:t>[audio finalised]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200" dirty="0">
              <a:effectLst/>
              <a:latin typeface="Calibri" panose="020F0502020204030204" pitchFamily="34" charset="0"/>
              <a:ea typeface="Times New Roman" panose="02020603050405020304" pitchFamily="18" charset="0"/>
              <a:cs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dirty="0">
                <a:effectLst/>
                <a:latin typeface="Calibri" panose="020F0502020204030204" pitchFamily="34" charset="0"/>
                <a:ea typeface="Times New Roman" panose="02020603050405020304" pitchFamily="18" charset="0"/>
                <a:cs typeface="Segoe UI" panose="020B0502040204020203" pitchFamily="34" charset="0"/>
              </a:rPr>
              <a:t>As many of you are probably aware, Australia is going through a process of significant biosecurity reform, both at the national and state/territory level.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200" dirty="0">
              <a:effectLst/>
              <a:latin typeface="Calibri" panose="020F0502020204030204" pitchFamily="34" charset="0"/>
              <a:ea typeface="Times New Roman" panose="02020603050405020304" pitchFamily="18" charset="0"/>
              <a:cs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dirty="0">
                <a:effectLst/>
                <a:latin typeface="Calibri" panose="020F0502020204030204" pitchFamily="34" charset="0"/>
                <a:ea typeface="Times New Roman" panose="02020603050405020304" pitchFamily="18" charset="0"/>
                <a:cs typeface="Segoe UI" panose="020B0502040204020203" pitchFamily="34" charset="0"/>
              </a:rPr>
              <a:t>We are talking post boarder biosecurity here, so I will focus on the state and territory legislation.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200" dirty="0">
              <a:effectLst/>
              <a:latin typeface="Calibri" panose="020F0502020204030204" pitchFamily="34" charset="0"/>
              <a:ea typeface="Times New Roman" panose="02020603050405020304" pitchFamily="18" charset="0"/>
              <a:cs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dirty="0">
                <a:effectLst/>
                <a:latin typeface="Calibri" panose="020F0502020204030204" pitchFamily="34" charset="0"/>
                <a:ea typeface="Times New Roman" panose="02020603050405020304" pitchFamily="18" charset="0"/>
                <a:cs typeface="Segoe UI" panose="020B0502040204020203" pitchFamily="34" charset="0"/>
              </a:rPr>
              <a:t>[CLICK] Western Aust, Qld and NSW all put in place new biosecurity legislations over the last 6-15 years and these are now in use.</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dirty="0">
                <a:effectLst/>
                <a:latin typeface="Calibri" panose="020F0502020204030204" pitchFamily="34" charset="0"/>
                <a:ea typeface="Times New Roman" panose="02020603050405020304" pitchFamily="18" charset="0"/>
                <a:cs typeface="Segoe UI" panose="020B0502040204020203" pitchFamily="34" charset="0"/>
              </a:rPr>
              <a:t>[CLICK Tasmania and the Northern Territory are in a transitional phase, where legislation has passed through their parliaments and now they are in the process of developing regulations and implementing them</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dirty="0">
                <a:effectLst/>
                <a:latin typeface="Calibri" panose="020F0502020204030204" pitchFamily="34" charset="0"/>
                <a:ea typeface="Times New Roman" panose="02020603050405020304" pitchFamily="18" charset="0"/>
                <a:cs typeface="Segoe UI" panose="020B0502040204020203" pitchFamily="34" charset="0"/>
              </a:rPr>
              <a:t>[CLICK] ACT, SA and Victoria are still operating under older legislation but are in the early stages of reform, including stakeholder consultation and review processes and drafting new bills.</a:t>
            </a:r>
          </a:p>
        </p:txBody>
      </p:sp>
      <p:sp>
        <p:nvSpPr>
          <p:cNvPr id="4" name="Slide Number Placeholder 3"/>
          <p:cNvSpPr>
            <a:spLocks noGrp="1"/>
          </p:cNvSpPr>
          <p:nvPr>
            <p:ph type="sldNum" sz="quarter" idx="5"/>
          </p:nvPr>
        </p:nvSpPr>
        <p:spPr/>
        <p:txBody>
          <a:bodyPr/>
          <a:lstStyle/>
          <a:p>
            <a:fld id="{CD14A123-1F54-4F98-A53D-A9F67F6156F0}" type="slidenum">
              <a:rPr lang="en-AU" smtClean="0"/>
              <a:t>2</a:t>
            </a:fld>
            <a:endParaRPr lang="en-AU"/>
          </a:p>
        </p:txBody>
      </p:sp>
    </p:spTree>
    <p:extLst>
      <p:ext uri="{BB962C8B-B14F-4D97-AF65-F5344CB8AC3E}">
        <p14:creationId xmlns:p14="http://schemas.microsoft.com/office/powerpoint/2010/main" val="36577468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212529"/>
                </a:solidFill>
                <a:effectLst/>
                <a:latin typeface="Arial" panose="020B0604020202020204" pitchFamily="34" charset="0"/>
              </a:rPr>
              <a:t>In all cases the reforms seek to provide a simpler and more effective legal framework for the management of invasive species, pests, diseases and a range of other Biosecurity matters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dirty="0">
              <a:solidFill>
                <a:srgbClr val="212529"/>
              </a:solidFill>
              <a:effectLst/>
              <a:latin typeface="Arial" panose="020B0604020202020204" pitchFamily="34" charset="0"/>
              <a:ea typeface="Times New Roman" panose="02020603050405020304" pitchFamily="18" charset="0"/>
              <a:cs typeface="Segoe UI" panose="020B0502040204020203" pitchFamily="34" charset="0"/>
            </a:endParaRPr>
          </a:p>
          <a:p>
            <a:endParaRPr lang="en-AU" dirty="0"/>
          </a:p>
        </p:txBody>
      </p:sp>
      <p:sp>
        <p:nvSpPr>
          <p:cNvPr id="4" name="Slide Number Placeholder 3"/>
          <p:cNvSpPr>
            <a:spLocks noGrp="1"/>
          </p:cNvSpPr>
          <p:nvPr>
            <p:ph type="sldNum" sz="quarter" idx="5"/>
          </p:nvPr>
        </p:nvSpPr>
        <p:spPr/>
        <p:txBody>
          <a:bodyPr/>
          <a:lstStyle/>
          <a:p>
            <a:fld id="{CD14A123-1F54-4F98-A53D-A9F67F6156F0}" type="slidenum">
              <a:rPr lang="en-AU" smtClean="0"/>
              <a:t>3</a:t>
            </a:fld>
            <a:endParaRPr lang="en-AU"/>
          </a:p>
        </p:txBody>
      </p:sp>
    </p:spTree>
    <p:extLst>
      <p:ext uri="{BB962C8B-B14F-4D97-AF65-F5344CB8AC3E}">
        <p14:creationId xmlns:p14="http://schemas.microsoft.com/office/powerpoint/2010/main" val="14472141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dirty="0">
                <a:solidFill>
                  <a:srgbClr val="212529"/>
                </a:solidFill>
                <a:effectLst/>
                <a:latin typeface="Arial" panose="020B0604020202020204" pitchFamily="34" charset="0"/>
                <a:ea typeface="Times New Roman" panose="02020603050405020304" pitchFamily="18" charset="0"/>
                <a:cs typeface="Segoe UI" panose="020B0502040204020203" pitchFamily="34" charset="0"/>
              </a:rPr>
              <a:t>In many cases the reforms have seen multiple legislation replaced with one over-arching Act.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dirty="0">
              <a:solidFill>
                <a:srgbClr val="212529"/>
              </a:solidFill>
              <a:effectLst/>
              <a:latin typeface="Arial" panose="020B0604020202020204" pitchFamily="34" charset="0"/>
              <a:ea typeface="Times New Roman" panose="02020603050405020304" pitchFamily="18" charset="0"/>
              <a:cs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dirty="0">
                <a:effectLst/>
                <a:latin typeface="Calibri" panose="020F0502020204030204" pitchFamily="34" charset="0"/>
                <a:ea typeface="Times New Roman" panose="02020603050405020304" pitchFamily="18" charset="0"/>
                <a:cs typeface="Segoe UI" panose="020B0502040204020203" pitchFamily="34" charset="0"/>
              </a:rPr>
              <a:t>[CLICK] Today we are going focus on the Qld biosecurity Act, however much of what I discuss could have relevance to the implementation of legislation elsewhere.</a:t>
            </a:r>
          </a:p>
          <a:p>
            <a:endParaRPr lang="en-AU" dirty="0"/>
          </a:p>
        </p:txBody>
      </p:sp>
      <p:sp>
        <p:nvSpPr>
          <p:cNvPr id="4" name="Slide Number Placeholder 3"/>
          <p:cNvSpPr>
            <a:spLocks noGrp="1"/>
          </p:cNvSpPr>
          <p:nvPr>
            <p:ph type="sldNum" sz="quarter" idx="5"/>
          </p:nvPr>
        </p:nvSpPr>
        <p:spPr/>
        <p:txBody>
          <a:bodyPr/>
          <a:lstStyle/>
          <a:p>
            <a:fld id="{CD14A123-1F54-4F98-A53D-A9F67F6156F0}" type="slidenum">
              <a:rPr lang="en-AU" smtClean="0"/>
              <a:t>4</a:t>
            </a:fld>
            <a:endParaRPr lang="en-AU"/>
          </a:p>
        </p:txBody>
      </p:sp>
    </p:spTree>
    <p:extLst>
      <p:ext uri="{BB962C8B-B14F-4D97-AF65-F5344CB8AC3E}">
        <p14:creationId xmlns:p14="http://schemas.microsoft.com/office/powerpoint/2010/main" val="19382526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dirty="0">
                <a:effectLst/>
                <a:latin typeface="Calibri" panose="020F0502020204030204" pitchFamily="34" charset="0"/>
                <a:ea typeface="Times New Roman" panose="02020603050405020304" pitchFamily="18" charset="0"/>
                <a:cs typeface="Segoe UI" panose="020B0502040204020203" pitchFamily="34" charset="0"/>
              </a:rPr>
              <a:t>[audio finalised]</a:t>
            </a:r>
          </a:p>
          <a:p>
            <a:endParaRPr lang="en-AU" sz="1200" dirty="0">
              <a:effectLst/>
              <a:latin typeface="Calibri" panose="020F0502020204030204" pitchFamily="34" charset="0"/>
              <a:ea typeface="Times New Roman" panose="02020603050405020304" pitchFamily="18" charset="0"/>
              <a:cs typeface="Segoe UI" panose="020B0502040204020203" pitchFamily="34" charset="0"/>
            </a:endParaRPr>
          </a:p>
          <a:p>
            <a:r>
              <a:rPr lang="en-AU" sz="1200" dirty="0">
                <a:effectLst/>
                <a:latin typeface="Calibri" panose="020F0502020204030204" pitchFamily="34" charset="0"/>
                <a:ea typeface="Times New Roman" panose="02020603050405020304" pitchFamily="18" charset="0"/>
                <a:cs typeface="Segoe UI" panose="020B0502040204020203" pitchFamily="34" charset="0"/>
              </a:rPr>
              <a:t>The reforms have brought about a fundamental change to the ways declared species are defined and categorised</a:t>
            </a:r>
          </a:p>
          <a:p>
            <a:endParaRPr lang="en-AU" sz="1200" dirty="0">
              <a:effectLst/>
              <a:highlight>
                <a:srgbClr val="FFFF00"/>
              </a:highlight>
              <a:latin typeface="Calibri" panose="020F0502020204030204" pitchFamily="34" charset="0"/>
              <a:cs typeface="Segoe UI" panose="020B0502040204020203" pitchFamily="34" charset="0"/>
            </a:endParaRPr>
          </a:p>
          <a:p>
            <a:r>
              <a:rPr lang="en-AU" sz="1200" i="1" dirty="0">
                <a:effectLst/>
                <a:highlight>
                  <a:srgbClr val="FFFF00"/>
                </a:highlight>
                <a:latin typeface="Calibri" panose="020F0502020204030204" pitchFamily="34" charset="0"/>
                <a:cs typeface="Segoe UI" panose="020B0502040204020203" pitchFamily="34" charset="0"/>
              </a:rPr>
              <a:t>And while the new legislation still has difference between jurisdiction there are certainly comment concepts.</a:t>
            </a:r>
          </a:p>
          <a:p>
            <a:endParaRPr lang="en-AU" sz="1200" i="1" dirty="0">
              <a:effectLst/>
              <a:highlight>
                <a:srgbClr val="FFFF00"/>
              </a:highlight>
              <a:latin typeface="Calibri" panose="020F0502020204030204" pitchFamily="34" charset="0"/>
              <a:cs typeface="Segoe UI" panose="020B0502040204020203" pitchFamily="34" charset="0"/>
            </a:endParaRPr>
          </a:p>
          <a:p>
            <a:r>
              <a:rPr lang="en-AU" sz="1200" i="1" dirty="0">
                <a:effectLst/>
                <a:highlight>
                  <a:srgbClr val="FFFF00"/>
                </a:highlight>
                <a:latin typeface="Calibri" panose="020F0502020204030204" pitchFamily="34" charset="0"/>
                <a:cs typeface="Segoe UI" panose="020B0502040204020203" pitchFamily="34" charset="0"/>
              </a:rPr>
              <a:t>They all take a significant step away form, prescriptive, species based management requirements of  past legislation move towards </a:t>
            </a:r>
          </a:p>
          <a:p>
            <a:r>
              <a:rPr lang="en-AU" sz="1200" i="1" dirty="0">
                <a:effectLst/>
                <a:highlight>
                  <a:srgbClr val="FFFF00"/>
                </a:highlight>
                <a:latin typeface="Calibri" panose="020F0502020204030204" pitchFamily="34" charset="0"/>
                <a:cs typeface="Segoe UI" panose="020B0502040204020203" pitchFamily="34" charset="0"/>
              </a:rPr>
              <a:t>[CLICK] risk based-decision making </a:t>
            </a:r>
          </a:p>
          <a:p>
            <a:r>
              <a:rPr lang="en-AU" sz="1200" i="1" dirty="0">
                <a:effectLst/>
                <a:highlight>
                  <a:srgbClr val="FFFF00"/>
                </a:highlight>
                <a:latin typeface="Calibri" panose="020F0502020204030204" pitchFamily="34" charset="0"/>
                <a:cs typeface="Segoe UI" panose="020B0502040204020203" pitchFamily="34" charset="0"/>
              </a:rPr>
              <a:t>and [CLICK] a requirement to identify  ‘reasonable and practical measures’ to reduce biosecurity risk.  </a:t>
            </a:r>
          </a:p>
          <a:p>
            <a:endParaRPr lang="en-AU" sz="1200" i="1" dirty="0">
              <a:effectLst/>
              <a:highlight>
                <a:srgbClr val="FFFF00"/>
              </a:highlight>
              <a:latin typeface="Calibri" panose="020F0502020204030204" pitchFamily="34" charset="0"/>
              <a:cs typeface="Segoe UI" panose="020B0502040204020203" pitchFamily="34" charset="0"/>
            </a:endParaRPr>
          </a:p>
          <a:p>
            <a:r>
              <a:rPr lang="en-AU" sz="1200" i="1" dirty="0">
                <a:effectLst/>
                <a:highlight>
                  <a:srgbClr val="FFFF00"/>
                </a:highlight>
                <a:latin typeface="Calibri" panose="020F0502020204030204" pitchFamily="34" charset="0"/>
                <a:cs typeface="Segoe UI" panose="020B0502040204020203" pitchFamily="34" charset="0"/>
              </a:rPr>
              <a:t>[CLICK] Additionally the is a greater emphasis on the concept of shared responsibility, </a:t>
            </a:r>
          </a:p>
          <a:p>
            <a:r>
              <a:rPr lang="en-AU" sz="1200" i="1" dirty="0">
                <a:effectLst/>
                <a:highlight>
                  <a:srgbClr val="FFFF00"/>
                </a:highlight>
                <a:latin typeface="Calibri" panose="020F0502020204030204" pitchFamily="34" charset="0"/>
                <a:cs typeface="Segoe UI" panose="020B0502040204020203" pitchFamily="34" charset="0"/>
              </a:rPr>
              <a:t>[CLICK] and also in applying the same management responsibility to all land managers across all land tenures</a:t>
            </a:r>
          </a:p>
          <a:p>
            <a:endParaRPr lang="en-AU" sz="1200" i="1" dirty="0">
              <a:effectLst/>
              <a:highlight>
                <a:srgbClr val="FFFF00"/>
              </a:highlight>
              <a:latin typeface="Calibri" panose="020F0502020204030204" pitchFamily="34" charset="0"/>
              <a:cs typeface="Segoe UI" panose="020B0502040204020203" pitchFamily="34" charset="0"/>
            </a:endParaRPr>
          </a:p>
          <a:p>
            <a:r>
              <a:rPr lang="en-AU" sz="1200" i="1" dirty="0">
                <a:effectLst/>
                <a:highlight>
                  <a:srgbClr val="FFFF00"/>
                </a:highlight>
                <a:latin typeface="Calibri" panose="020F0502020204030204" pitchFamily="34" charset="0"/>
                <a:cs typeface="Segoe UI" panose="020B0502040204020203" pitchFamily="34" charset="0"/>
              </a:rPr>
              <a:t>[CLICK] the approach is considered to take a precautionary approach, enabling it to respond to new species that are found to present a risk  </a:t>
            </a:r>
          </a:p>
          <a:p>
            <a:endParaRPr lang="en-AU" sz="1200" i="1" dirty="0">
              <a:effectLst/>
              <a:highlight>
                <a:srgbClr val="FFFF00"/>
              </a:highlight>
              <a:latin typeface="Calibri" panose="020F0502020204030204" pitchFamily="34" charset="0"/>
              <a:cs typeface="Segoe UI" panose="020B0502040204020203" pitchFamily="34" charset="0"/>
            </a:endParaRPr>
          </a:p>
          <a:p>
            <a:endParaRPr lang="en-AU" sz="1200" i="1" dirty="0">
              <a:effectLst/>
              <a:highlight>
                <a:srgbClr val="FFFF00"/>
              </a:highlight>
              <a:latin typeface="Calibri" panose="020F0502020204030204" pitchFamily="34" charset="0"/>
              <a:cs typeface="Segoe UI" panose="020B0502040204020203" pitchFamily="34" charset="0"/>
            </a:endParaRPr>
          </a:p>
          <a:p>
            <a:r>
              <a:rPr lang="en-AU" sz="1200" i="1" dirty="0">
                <a:effectLst/>
                <a:highlight>
                  <a:srgbClr val="FFFF00"/>
                </a:highlight>
                <a:latin typeface="Calibri" panose="020F0502020204030204" pitchFamily="34" charset="0"/>
                <a:cs typeface="Segoe UI" panose="020B0502040204020203" pitchFamily="34" charset="0"/>
              </a:rPr>
              <a:t>Measures may look different depending on the situation (including such considerations as landholder capacity).</a:t>
            </a:r>
            <a:endParaRPr lang="en-AU" i="1" dirty="0">
              <a:highlight>
                <a:srgbClr val="FFFF00"/>
              </a:highlight>
            </a:endParaRPr>
          </a:p>
        </p:txBody>
      </p:sp>
      <p:sp>
        <p:nvSpPr>
          <p:cNvPr id="4" name="Slide Number Placeholder 3"/>
          <p:cNvSpPr>
            <a:spLocks noGrp="1"/>
          </p:cNvSpPr>
          <p:nvPr>
            <p:ph type="sldNum" sz="quarter" idx="5"/>
          </p:nvPr>
        </p:nvSpPr>
        <p:spPr/>
        <p:txBody>
          <a:bodyPr/>
          <a:lstStyle/>
          <a:p>
            <a:fld id="{CD14A123-1F54-4F98-A53D-A9F67F6156F0}" type="slidenum">
              <a:rPr lang="en-AU" smtClean="0"/>
              <a:t>5</a:t>
            </a:fld>
            <a:endParaRPr lang="en-AU"/>
          </a:p>
        </p:txBody>
      </p:sp>
    </p:spTree>
    <p:extLst>
      <p:ext uri="{BB962C8B-B14F-4D97-AF65-F5344CB8AC3E}">
        <p14:creationId xmlns:p14="http://schemas.microsoft.com/office/powerpoint/2010/main" val="41523103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dirty="0">
                <a:effectLst/>
                <a:latin typeface="Calibri" panose="020F0502020204030204" pitchFamily="34" charset="0"/>
                <a:ea typeface="Times New Roman" panose="02020603050405020304" pitchFamily="18" charset="0"/>
                <a:cs typeface="Segoe UI" panose="020B0502040204020203" pitchFamily="34" charset="0"/>
              </a:rPr>
              <a:t>[audio finalised]</a:t>
            </a:r>
          </a:p>
          <a:p>
            <a:endParaRPr lang="en-US" dirty="0"/>
          </a:p>
          <a:p>
            <a:r>
              <a:rPr lang="en-US" dirty="0"/>
              <a:t>I am going to give an example now from the Qld Biosecurity Act of the typical wording within biosecurity legislation.</a:t>
            </a:r>
          </a:p>
          <a:p>
            <a:endParaRPr lang="en-US" dirty="0"/>
          </a:p>
          <a:p>
            <a:r>
              <a:rPr lang="en-US" dirty="0"/>
              <a:t>[CLICK] The Act puts in place a General Biosecurity Obligation, that states that a person that deals with,  say weeds. [CLICK} should know, or </a:t>
            </a:r>
            <a:r>
              <a:rPr lang="en-US" b="1" dirty="0"/>
              <a:t>ought reasonably to know </a:t>
            </a:r>
            <a:r>
              <a:rPr lang="en-US" b="0" dirty="0"/>
              <a:t>that a given weed is likely to pose a biosecurity risk  AND</a:t>
            </a:r>
          </a:p>
          <a:p>
            <a:endParaRPr lang="en-US" b="0" dirty="0"/>
          </a:p>
          <a:p>
            <a:r>
              <a:rPr lang="en-US" b="0" dirty="0"/>
              <a:t>[CLICK that the person should take </a:t>
            </a:r>
            <a:r>
              <a:rPr lang="en-US" b="1" dirty="0"/>
              <a:t>‘…all reasonable and practical measures to prevent or minimize the biosecurity risk’</a:t>
            </a:r>
          </a:p>
          <a:p>
            <a:endParaRPr lang="en-US" dirty="0"/>
          </a:p>
          <a:p>
            <a:r>
              <a:rPr lang="en-US" dirty="0"/>
              <a:t>The act and its regulation does not define these terms.</a:t>
            </a:r>
          </a:p>
          <a:p>
            <a:endParaRPr lang="en-US" dirty="0"/>
          </a:p>
          <a:p>
            <a:r>
              <a:rPr lang="en-US" dirty="0"/>
              <a:t>So, we have gone from a situation under past legislation which has been highly prescriptive and species list based, to legislation where the onus is on the person who deals with biosecurity matter,  knowing what the risk will be and knowing how to appropriately reduce that risk.</a:t>
            </a:r>
          </a:p>
          <a:p>
            <a:endParaRPr lang="en-US" dirty="0"/>
          </a:p>
          <a:p>
            <a:endParaRPr lang="en-US" dirty="0"/>
          </a:p>
          <a:p>
            <a:r>
              <a:rPr lang="en-US" dirty="0"/>
              <a:t>The Acts or the regulations are not prescriptive in describing what is</a:t>
            </a:r>
          </a:p>
          <a:p>
            <a:pPr marL="171450" indent="-171450">
              <a:buFontTx/>
              <a:buChar char="-"/>
            </a:pPr>
            <a:r>
              <a:rPr lang="en-US" dirty="0"/>
              <a:t>reasonable to know  about risk OR</a:t>
            </a:r>
          </a:p>
          <a:p>
            <a:pPr marL="171450" indent="-171450">
              <a:buFontTx/>
              <a:buChar char="-"/>
            </a:pPr>
            <a:r>
              <a:rPr lang="en-US" dirty="0"/>
              <a:t>What action is reasonable and practical to reduce the risk</a:t>
            </a:r>
          </a:p>
          <a:p>
            <a:endParaRPr lang="en-US" dirty="0"/>
          </a:p>
          <a:p>
            <a:endParaRPr lang="en-AU" dirty="0"/>
          </a:p>
        </p:txBody>
      </p:sp>
      <p:sp>
        <p:nvSpPr>
          <p:cNvPr id="4" name="Slide Number Placeholder 3"/>
          <p:cNvSpPr>
            <a:spLocks noGrp="1"/>
          </p:cNvSpPr>
          <p:nvPr>
            <p:ph type="sldNum" sz="quarter" idx="5"/>
          </p:nvPr>
        </p:nvSpPr>
        <p:spPr/>
        <p:txBody>
          <a:bodyPr/>
          <a:lstStyle/>
          <a:p>
            <a:fld id="{CD14A123-1F54-4F98-A53D-A9F67F6156F0}" type="slidenum">
              <a:rPr lang="en-AU" smtClean="0"/>
              <a:t>6</a:t>
            </a:fld>
            <a:endParaRPr lang="en-AU"/>
          </a:p>
        </p:txBody>
      </p:sp>
    </p:spTree>
    <p:extLst>
      <p:ext uri="{BB962C8B-B14F-4D97-AF65-F5344CB8AC3E}">
        <p14:creationId xmlns:p14="http://schemas.microsoft.com/office/powerpoint/2010/main" val="25465776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dirty="0">
                <a:effectLst/>
                <a:latin typeface="Calibri" panose="020F0502020204030204" pitchFamily="34" charset="0"/>
                <a:ea typeface="Times New Roman" panose="02020603050405020304" pitchFamily="18" charset="0"/>
                <a:cs typeface="Segoe UI" panose="020B0502040204020203" pitchFamily="34" charset="0"/>
              </a:rPr>
              <a:t>[audio finalised]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rgbClr val="000000"/>
              </a:solidFill>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00000"/>
                </a:solidFill>
                <a:latin typeface="Arial" panose="020B0604020202020204" pitchFamily="34" charset="0"/>
              </a:rPr>
              <a:t>But the Act, under section 53,  clearly stipulates that Local government must have processes to identify how they will achieve this.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rgbClr val="000000"/>
              </a:solidFill>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00000"/>
                </a:solidFill>
                <a:latin typeface="Arial" panose="020B0604020202020204" pitchFamily="34" charset="0"/>
              </a:rPr>
              <a:t>So each </a:t>
            </a:r>
            <a:r>
              <a:rPr lang="en-US" sz="1200" b="0" i="0" u="none" strike="noStrike" baseline="0" dirty="0">
                <a:solidFill>
                  <a:srgbClr val="000000"/>
                </a:solidFill>
                <a:latin typeface="Arial" panose="020B0604020202020204" pitchFamily="34" charset="0"/>
              </a:rPr>
              <a:t>local government is required to have a Biosecurity Plan, which includes: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baseline="0" dirty="0">
              <a:solidFill>
                <a:srgbClr val="000000"/>
              </a:solidFill>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1" u="none" strike="noStrike" baseline="0" dirty="0">
                <a:solidFill>
                  <a:srgbClr val="000000"/>
                </a:solidFill>
                <a:latin typeface="Arial" panose="020B0604020202020204" pitchFamily="34" charset="0"/>
              </a:rPr>
              <a:t>So it’s the role of LG to identify local priorities, management measures and associated compliance responses all based on risk.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1" u="none" strike="noStrike" baseline="0" dirty="0">
              <a:solidFill>
                <a:srgbClr val="000000"/>
              </a:solidFill>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1" u="none" strike="noStrike" baseline="0" dirty="0">
                <a:solidFill>
                  <a:srgbClr val="000000"/>
                </a:solidFill>
                <a:latin typeface="Arial" panose="020B0604020202020204" pitchFamily="34" charset="0"/>
              </a:rPr>
              <a:t>This brought LG much closer to decision making than before- and with this came some challenges.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1" u="none" strike="noStrike" baseline="0" dirty="0">
              <a:solidFill>
                <a:srgbClr val="000000"/>
              </a:solidFill>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1" u="none" strike="noStrike" baseline="0" dirty="0">
                <a:solidFill>
                  <a:srgbClr val="000000"/>
                </a:solidFill>
                <a:latin typeface="Arial" panose="020B0604020202020204" pitchFamily="34" charset="0"/>
              </a:rPr>
              <a:t>And just to put it into context - there are 77 LG across Qld!</a:t>
            </a:r>
          </a:p>
          <a:p>
            <a:endParaRPr lang="en-AU" dirty="0"/>
          </a:p>
        </p:txBody>
      </p:sp>
      <p:sp>
        <p:nvSpPr>
          <p:cNvPr id="4" name="Slide Number Placeholder 3"/>
          <p:cNvSpPr>
            <a:spLocks noGrp="1"/>
          </p:cNvSpPr>
          <p:nvPr>
            <p:ph type="sldNum" sz="quarter" idx="5"/>
          </p:nvPr>
        </p:nvSpPr>
        <p:spPr/>
        <p:txBody>
          <a:bodyPr/>
          <a:lstStyle/>
          <a:p>
            <a:fld id="{CD14A123-1F54-4F98-A53D-A9F67F6156F0}" type="slidenum">
              <a:rPr lang="en-AU" smtClean="0"/>
              <a:t>7</a:t>
            </a:fld>
            <a:endParaRPr lang="en-AU"/>
          </a:p>
        </p:txBody>
      </p:sp>
    </p:spTree>
    <p:extLst>
      <p:ext uri="{BB962C8B-B14F-4D97-AF65-F5344CB8AC3E}">
        <p14:creationId xmlns:p14="http://schemas.microsoft.com/office/powerpoint/2010/main" val="8180723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dirty="0">
                <a:effectLst/>
                <a:latin typeface="Calibri" panose="020F0502020204030204" pitchFamily="34" charset="0"/>
                <a:ea typeface="Times New Roman" panose="02020603050405020304" pitchFamily="18" charset="0"/>
                <a:cs typeface="Segoe UI" panose="020B0502040204020203" pitchFamily="34" charset="0"/>
              </a:rPr>
              <a:t>[audio finalised]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 not  only is  Local government responsible for implementation of biosecurity legislation, under regulations of the new act, they are also responsible for interpreting it.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1" u="none" strike="noStrike" baseline="0" dirty="0">
                <a:solidFill>
                  <a:srgbClr val="000000"/>
                </a:solidFill>
                <a:latin typeface="Arial" panose="020B0604020202020204" pitchFamily="34" charset="0"/>
              </a:rPr>
              <a:t>So it’s the role of LG to identify local priorities, management measures and associated compliance responses all based on risk.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1" u="none" strike="noStrike" baseline="0" dirty="0">
              <a:solidFill>
                <a:srgbClr val="000000"/>
              </a:solidFill>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1" u="none" strike="noStrike" baseline="0" dirty="0">
                <a:solidFill>
                  <a:srgbClr val="000000"/>
                </a:solidFill>
                <a:latin typeface="Arial" panose="020B0604020202020204" pitchFamily="34" charset="0"/>
              </a:rPr>
              <a:t>This brought LG much closer to decision making than before- and with this has come some challenges.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1" u="none" strike="noStrike" baseline="0" dirty="0">
              <a:solidFill>
                <a:srgbClr val="000000"/>
              </a:solidFill>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1" u="none" strike="noStrike" baseline="0" dirty="0">
                <a:solidFill>
                  <a:srgbClr val="000000"/>
                </a:solidFill>
                <a:latin typeface="Arial" panose="020B0604020202020204" pitchFamily="34" charset="0"/>
              </a:rPr>
              <a:t>And just to put it into context - there are 77 LG across Qld!</a:t>
            </a:r>
          </a:p>
          <a:p>
            <a:endParaRPr lang="en-AU" dirty="0"/>
          </a:p>
          <a:p>
            <a:r>
              <a:rPr lang="en-AU" dirty="0"/>
              <a:t>[CLICK]</a:t>
            </a:r>
          </a:p>
          <a:p>
            <a:r>
              <a:rPr lang="en-AU" dirty="0"/>
              <a:t>With wildly differing situations, size and capacities.  For example, some highly populated LGAs may been smaller geographic areas with a larger rate base, more weed offers to share the load of these added responsibilities and access to expertise to help develop risk based biosecurity plans</a:t>
            </a:r>
          </a:p>
          <a:p>
            <a:endParaRPr lang="en-AU" dirty="0"/>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a:t>The decision to not be too prescriptive on how to apply the Act was a deliberate one, so that LGAs responsible for implementing the Act had autonomy in how they would go about it.</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a:t>However, it has turned out that guidance in interpreting the new Act and having some state consistency was something that many LGAs wanted.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Calibri" panose="020F0502020204030204" pitchFamily="34" charset="0"/>
                <a:cs typeface="Calibri" panose="020F0502020204030204" pitchFamily="34" charset="0"/>
              </a:rPr>
              <a:t>Biosecurity Qld and LGAQ developed a project to ease this transition and bring Local government along on the journey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200" dirty="0">
              <a:latin typeface="Calibri" panose="020F0502020204030204" pitchFamily="34" charset="0"/>
              <a:cs typeface="Calibri" panose="020F0502020204030204" pitchFamily="34" charset="0"/>
            </a:endParaRPr>
          </a:p>
          <a:p>
            <a:endParaRPr lang="en-AU" dirty="0"/>
          </a:p>
        </p:txBody>
      </p:sp>
      <p:sp>
        <p:nvSpPr>
          <p:cNvPr id="4" name="Slide Number Placeholder 3"/>
          <p:cNvSpPr>
            <a:spLocks noGrp="1"/>
          </p:cNvSpPr>
          <p:nvPr>
            <p:ph type="sldNum" sz="quarter" idx="5"/>
          </p:nvPr>
        </p:nvSpPr>
        <p:spPr/>
        <p:txBody>
          <a:bodyPr/>
          <a:lstStyle/>
          <a:p>
            <a:fld id="{CD14A123-1F54-4F98-A53D-A9F67F6156F0}" type="slidenum">
              <a:rPr lang="en-AU" smtClean="0"/>
              <a:t>8</a:t>
            </a:fld>
            <a:endParaRPr lang="en-AU"/>
          </a:p>
        </p:txBody>
      </p:sp>
    </p:spTree>
    <p:extLst>
      <p:ext uri="{BB962C8B-B14F-4D97-AF65-F5344CB8AC3E}">
        <p14:creationId xmlns:p14="http://schemas.microsoft.com/office/powerpoint/2010/main" val="1893144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[Audio OK]</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a:t>This led to a joint project by BQ and the LGAQ to develop tools to support biosecurity legislation.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sz="1200" b="0" i="0" u="none" strike="noStrike" baseline="0" dirty="0">
                <a:solidFill>
                  <a:srgbClr val="000000"/>
                </a:solidFill>
                <a:latin typeface="Arial" panose="020B0604020202020204" pitchFamily="34" charset="0"/>
              </a:rPr>
              <a:t>The key objectives of the project was to develop best practice biosecurity planning and compliance tools and systems for use by Queensland local governments to support the implementation of the </a:t>
            </a:r>
            <a:r>
              <a:rPr lang="en-US" sz="1200" b="0" i="1" u="none" strike="noStrike" baseline="0" dirty="0">
                <a:solidFill>
                  <a:srgbClr val="000000"/>
                </a:solidFill>
                <a:latin typeface="Arial" panose="020B0604020202020204" pitchFamily="34" charset="0"/>
              </a:rPr>
              <a:t>Biosecurity Act 2014 </a:t>
            </a:r>
            <a:r>
              <a:rPr lang="en-US" sz="1200" b="0" i="0" u="none" strike="noStrike" baseline="0" dirty="0">
                <a:solidFill>
                  <a:srgbClr val="000000"/>
                </a:solidFill>
                <a:latin typeface="Arial" panose="020B0604020202020204" pitchFamily="34" charset="0"/>
              </a:rPr>
              <a:t>(the Act)</a:t>
            </a:r>
            <a:r>
              <a:rPr lang="en-US" sz="1200" b="0" i="1" u="none" strike="noStrike" baseline="0" dirty="0">
                <a:solidFill>
                  <a:srgbClr val="000000"/>
                </a:solidFill>
                <a:latin typeface="Arial" panose="020B0604020202020204" pitchFamily="34" charset="0"/>
              </a:rPr>
              <a:t>. </a:t>
            </a:r>
          </a:p>
          <a:p>
            <a:endParaRPr lang="en-US" i="1" dirty="0">
              <a:solidFill>
                <a:srgbClr val="000000"/>
              </a:solidFill>
              <a:latin typeface="Arial" panose="020B0604020202020204" pitchFamily="34" charset="0"/>
            </a:endParaRPr>
          </a:p>
          <a:p>
            <a:r>
              <a:rPr lang="en-US" i="1" dirty="0">
                <a:solidFill>
                  <a:srgbClr val="000000"/>
                </a:solidFill>
                <a:latin typeface="Arial" panose="020B0604020202020204" pitchFamily="34" charset="0"/>
              </a:rPr>
              <a:t>Tools had to be</a:t>
            </a:r>
          </a:p>
          <a:p>
            <a:r>
              <a:rPr lang="en-US" sz="1200" b="0" i="0" u="none" strike="noStrike" baseline="0" dirty="0">
                <a:solidFill>
                  <a:srgbClr val="000000"/>
                </a:solidFill>
                <a:latin typeface="Arial" panose="020B0604020202020204" pitchFamily="34" charset="0"/>
              </a:rPr>
              <a:t>scalable across different types and complexities of biosecurity risk and local government capacity and</a:t>
            </a:r>
          </a:p>
          <a:p>
            <a:endParaRPr lang="en-US" sz="1200" b="0" i="0" u="none" strike="noStrike" baseline="0" dirty="0">
              <a:solidFill>
                <a:srgbClr val="000000"/>
              </a:solidFill>
              <a:latin typeface="Arial" panose="020B0604020202020204" pitchFamily="34" charset="0"/>
            </a:endParaRPr>
          </a:p>
          <a:p>
            <a:r>
              <a:rPr lang="en-US" sz="1200" b="0" i="0" u="none" strike="noStrike" baseline="0" dirty="0">
                <a:solidFill>
                  <a:srgbClr val="000000"/>
                </a:solidFill>
                <a:latin typeface="Arial" panose="020B0604020202020204" pitchFamily="34" charset="0"/>
              </a:rPr>
              <a:t>support rigorous and collaborative biosecurity planning processes.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AU" dirty="0"/>
          </a:p>
        </p:txBody>
      </p:sp>
      <p:sp>
        <p:nvSpPr>
          <p:cNvPr id="4" name="Slide Number Placeholder 3"/>
          <p:cNvSpPr>
            <a:spLocks noGrp="1"/>
          </p:cNvSpPr>
          <p:nvPr>
            <p:ph type="sldNum" sz="quarter" idx="5"/>
          </p:nvPr>
        </p:nvSpPr>
        <p:spPr/>
        <p:txBody>
          <a:bodyPr/>
          <a:lstStyle/>
          <a:p>
            <a:fld id="{CD14A123-1F54-4F98-A53D-A9F67F6156F0}" type="slidenum">
              <a:rPr lang="en-AU" smtClean="0"/>
              <a:t>9</a:t>
            </a:fld>
            <a:endParaRPr lang="en-AU"/>
          </a:p>
        </p:txBody>
      </p:sp>
    </p:spTree>
    <p:extLst>
      <p:ext uri="{BB962C8B-B14F-4D97-AF65-F5344CB8AC3E}">
        <p14:creationId xmlns:p14="http://schemas.microsoft.com/office/powerpoint/2010/main" val="23594638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A7EDC28E-688D-4F70-AA8D-2D930233C7BE}" type="datetimeFigureOut">
              <a:rPr lang="en-AU" smtClean="0"/>
              <a:t>27/08/2022</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3AAA255D-03E6-4D71-92F0-F253137E213F}" type="slidenum">
              <a:rPr lang="en-AU" smtClean="0"/>
              <a:t>‹#›</a:t>
            </a:fld>
            <a:endParaRPr lang="en-AU"/>
          </a:p>
        </p:txBody>
      </p:sp>
    </p:spTree>
    <p:extLst>
      <p:ext uri="{BB962C8B-B14F-4D97-AF65-F5344CB8AC3E}">
        <p14:creationId xmlns:p14="http://schemas.microsoft.com/office/powerpoint/2010/main" val="12671161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7EDC28E-688D-4F70-AA8D-2D930233C7BE}" type="datetimeFigureOut">
              <a:rPr lang="en-AU" smtClean="0"/>
              <a:t>27/08/2022</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3AAA255D-03E6-4D71-92F0-F253137E213F}" type="slidenum">
              <a:rPr lang="en-AU" smtClean="0"/>
              <a:t>‹#›</a:t>
            </a:fld>
            <a:endParaRPr lang="en-AU"/>
          </a:p>
        </p:txBody>
      </p:sp>
    </p:spTree>
    <p:extLst>
      <p:ext uri="{BB962C8B-B14F-4D97-AF65-F5344CB8AC3E}">
        <p14:creationId xmlns:p14="http://schemas.microsoft.com/office/powerpoint/2010/main" val="24831832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7EDC28E-688D-4F70-AA8D-2D930233C7BE}" type="datetimeFigureOut">
              <a:rPr lang="en-AU" smtClean="0"/>
              <a:t>27/08/2022</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3AAA255D-03E6-4D71-92F0-F253137E213F}" type="slidenum">
              <a:rPr lang="en-AU" smtClean="0"/>
              <a:t>‹#›</a:t>
            </a:fld>
            <a:endParaRPr lang="en-AU"/>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10343245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7EDC28E-688D-4F70-AA8D-2D930233C7BE}" type="datetimeFigureOut">
              <a:rPr lang="en-AU" smtClean="0"/>
              <a:t>27/08/2022</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3AAA255D-03E6-4D71-92F0-F253137E213F}" type="slidenum">
              <a:rPr lang="en-AU" smtClean="0"/>
              <a:t>‹#›</a:t>
            </a:fld>
            <a:endParaRPr lang="en-AU"/>
          </a:p>
        </p:txBody>
      </p:sp>
    </p:spTree>
    <p:extLst>
      <p:ext uri="{BB962C8B-B14F-4D97-AF65-F5344CB8AC3E}">
        <p14:creationId xmlns:p14="http://schemas.microsoft.com/office/powerpoint/2010/main" val="24622185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7EDC28E-688D-4F70-AA8D-2D930233C7BE}" type="datetimeFigureOut">
              <a:rPr lang="en-AU" smtClean="0"/>
              <a:t>27/08/2022</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3AAA255D-03E6-4D71-92F0-F253137E213F}" type="slidenum">
              <a:rPr lang="en-AU" smtClean="0"/>
              <a:t>‹#›</a:t>
            </a:fld>
            <a:endParaRPr lang="en-AU"/>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18307889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7EDC28E-688D-4F70-AA8D-2D930233C7BE}" type="datetimeFigureOut">
              <a:rPr lang="en-AU" smtClean="0"/>
              <a:t>27/08/2022</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3AAA255D-03E6-4D71-92F0-F253137E213F}" type="slidenum">
              <a:rPr lang="en-AU" smtClean="0"/>
              <a:t>‹#›</a:t>
            </a:fld>
            <a:endParaRPr lang="en-AU"/>
          </a:p>
        </p:txBody>
      </p:sp>
    </p:spTree>
    <p:extLst>
      <p:ext uri="{BB962C8B-B14F-4D97-AF65-F5344CB8AC3E}">
        <p14:creationId xmlns:p14="http://schemas.microsoft.com/office/powerpoint/2010/main" val="204020578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7EDC28E-688D-4F70-AA8D-2D930233C7BE}" type="datetimeFigureOut">
              <a:rPr lang="en-AU" smtClean="0"/>
              <a:t>27/08/2022</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3AAA255D-03E6-4D71-92F0-F253137E213F}" type="slidenum">
              <a:rPr lang="en-AU" smtClean="0"/>
              <a:t>‹#›</a:t>
            </a:fld>
            <a:endParaRPr lang="en-AU"/>
          </a:p>
        </p:txBody>
      </p:sp>
    </p:spTree>
    <p:extLst>
      <p:ext uri="{BB962C8B-B14F-4D97-AF65-F5344CB8AC3E}">
        <p14:creationId xmlns:p14="http://schemas.microsoft.com/office/powerpoint/2010/main" val="19415758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7EDC28E-688D-4F70-AA8D-2D930233C7BE}" type="datetimeFigureOut">
              <a:rPr lang="en-AU" smtClean="0"/>
              <a:t>27/08/2022</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3AAA255D-03E6-4D71-92F0-F253137E213F}" type="slidenum">
              <a:rPr lang="en-AU" smtClean="0"/>
              <a:t>‹#›</a:t>
            </a:fld>
            <a:endParaRPr lang="en-AU"/>
          </a:p>
        </p:txBody>
      </p:sp>
    </p:spTree>
    <p:extLst>
      <p:ext uri="{BB962C8B-B14F-4D97-AF65-F5344CB8AC3E}">
        <p14:creationId xmlns:p14="http://schemas.microsoft.com/office/powerpoint/2010/main" val="27990810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7EDC28E-688D-4F70-AA8D-2D930233C7BE}" type="datetimeFigureOut">
              <a:rPr lang="en-AU" smtClean="0"/>
              <a:t>27/08/2022</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3AAA255D-03E6-4D71-92F0-F253137E213F}" type="slidenum">
              <a:rPr lang="en-AU" smtClean="0"/>
              <a:t>‹#›</a:t>
            </a:fld>
            <a:endParaRPr lang="en-AU"/>
          </a:p>
        </p:txBody>
      </p:sp>
    </p:spTree>
    <p:extLst>
      <p:ext uri="{BB962C8B-B14F-4D97-AF65-F5344CB8AC3E}">
        <p14:creationId xmlns:p14="http://schemas.microsoft.com/office/powerpoint/2010/main" val="8620145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7EDC28E-688D-4F70-AA8D-2D930233C7BE}" type="datetimeFigureOut">
              <a:rPr lang="en-AU" smtClean="0"/>
              <a:t>27/08/2022</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3AAA255D-03E6-4D71-92F0-F253137E213F}" type="slidenum">
              <a:rPr lang="en-AU" smtClean="0"/>
              <a:t>‹#›</a:t>
            </a:fld>
            <a:endParaRPr lang="en-AU"/>
          </a:p>
        </p:txBody>
      </p:sp>
    </p:spTree>
    <p:extLst>
      <p:ext uri="{BB962C8B-B14F-4D97-AF65-F5344CB8AC3E}">
        <p14:creationId xmlns:p14="http://schemas.microsoft.com/office/powerpoint/2010/main" val="8893876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7EDC28E-688D-4F70-AA8D-2D930233C7BE}" type="datetimeFigureOut">
              <a:rPr lang="en-AU" smtClean="0"/>
              <a:t>27/08/2022</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3AAA255D-03E6-4D71-92F0-F253137E213F}" type="slidenum">
              <a:rPr lang="en-AU" smtClean="0"/>
              <a:t>‹#›</a:t>
            </a:fld>
            <a:endParaRPr lang="en-AU"/>
          </a:p>
        </p:txBody>
      </p:sp>
    </p:spTree>
    <p:extLst>
      <p:ext uri="{BB962C8B-B14F-4D97-AF65-F5344CB8AC3E}">
        <p14:creationId xmlns:p14="http://schemas.microsoft.com/office/powerpoint/2010/main" val="38852778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7EDC28E-688D-4F70-AA8D-2D930233C7BE}" type="datetimeFigureOut">
              <a:rPr lang="en-AU" smtClean="0"/>
              <a:t>27/08/2022</a:t>
            </a:fld>
            <a:endParaRPr lang="en-AU"/>
          </a:p>
        </p:txBody>
      </p:sp>
      <p:sp>
        <p:nvSpPr>
          <p:cNvPr id="8" name="Footer Placeholder 7"/>
          <p:cNvSpPr>
            <a:spLocks noGrp="1"/>
          </p:cNvSpPr>
          <p:nvPr>
            <p:ph type="ftr" sz="quarter" idx="11"/>
          </p:nvPr>
        </p:nvSpPr>
        <p:spPr/>
        <p:txBody>
          <a:bodyPr/>
          <a:lstStyle/>
          <a:p>
            <a:endParaRPr lang="en-AU"/>
          </a:p>
        </p:txBody>
      </p:sp>
      <p:sp>
        <p:nvSpPr>
          <p:cNvPr id="9" name="Slide Number Placeholder 8"/>
          <p:cNvSpPr>
            <a:spLocks noGrp="1"/>
          </p:cNvSpPr>
          <p:nvPr>
            <p:ph type="sldNum" sz="quarter" idx="12"/>
          </p:nvPr>
        </p:nvSpPr>
        <p:spPr/>
        <p:txBody>
          <a:bodyPr/>
          <a:lstStyle/>
          <a:p>
            <a:fld id="{3AAA255D-03E6-4D71-92F0-F253137E213F}" type="slidenum">
              <a:rPr lang="en-AU" smtClean="0"/>
              <a:t>‹#›</a:t>
            </a:fld>
            <a:endParaRPr lang="en-AU"/>
          </a:p>
        </p:txBody>
      </p:sp>
    </p:spTree>
    <p:extLst>
      <p:ext uri="{BB962C8B-B14F-4D97-AF65-F5344CB8AC3E}">
        <p14:creationId xmlns:p14="http://schemas.microsoft.com/office/powerpoint/2010/main" val="22426140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7EDC28E-688D-4F70-AA8D-2D930233C7BE}" type="datetimeFigureOut">
              <a:rPr lang="en-AU" smtClean="0"/>
              <a:t>27/08/2022</a:t>
            </a:fld>
            <a:endParaRPr lang="en-AU"/>
          </a:p>
        </p:txBody>
      </p:sp>
      <p:sp>
        <p:nvSpPr>
          <p:cNvPr id="4" name="Footer Placeholder 3"/>
          <p:cNvSpPr>
            <a:spLocks noGrp="1"/>
          </p:cNvSpPr>
          <p:nvPr>
            <p:ph type="ftr" sz="quarter" idx="11"/>
          </p:nvPr>
        </p:nvSpPr>
        <p:spPr/>
        <p:txBody>
          <a:bodyPr/>
          <a:lstStyle/>
          <a:p>
            <a:endParaRPr lang="en-AU"/>
          </a:p>
        </p:txBody>
      </p:sp>
      <p:sp>
        <p:nvSpPr>
          <p:cNvPr id="5" name="Slide Number Placeholder 4"/>
          <p:cNvSpPr>
            <a:spLocks noGrp="1"/>
          </p:cNvSpPr>
          <p:nvPr>
            <p:ph type="sldNum" sz="quarter" idx="12"/>
          </p:nvPr>
        </p:nvSpPr>
        <p:spPr/>
        <p:txBody>
          <a:bodyPr/>
          <a:lstStyle/>
          <a:p>
            <a:fld id="{3AAA255D-03E6-4D71-92F0-F253137E213F}" type="slidenum">
              <a:rPr lang="en-AU" smtClean="0"/>
              <a:t>‹#›</a:t>
            </a:fld>
            <a:endParaRPr lang="en-AU"/>
          </a:p>
        </p:txBody>
      </p:sp>
    </p:spTree>
    <p:extLst>
      <p:ext uri="{BB962C8B-B14F-4D97-AF65-F5344CB8AC3E}">
        <p14:creationId xmlns:p14="http://schemas.microsoft.com/office/powerpoint/2010/main" val="4916766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7EDC28E-688D-4F70-AA8D-2D930233C7BE}" type="datetimeFigureOut">
              <a:rPr lang="en-AU" smtClean="0"/>
              <a:t>27/08/2022</a:t>
            </a:fld>
            <a:endParaRPr lang="en-AU"/>
          </a:p>
        </p:txBody>
      </p:sp>
      <p:sp>
        <p:nvSpPr>
          <p:cNvPr id="3" name="Footer Placeholder 2"/>
          <p:cNvSpPr>
            <a:spLocks noGrp="1"/>
          </p:cNvSpPr>
          <p:nvPr>
            <p:ph type="ftr" sz="quarter" idx="11"/>
          </p:nvPr>
        </p:nvSpPr>
        <p:spPr/>
        <p:txBody>
          <a:bodyPr/>
          <a:lstStyle/>
          <a:p>
            <a:endParaRPr lang="en-AU"/>
          </a:p>
        </p:txBody>
      </p:sp>
      <p:sp>
        <p:nvSpPr>
          <p:cNvPr id="4" name="Slide Number Placeholder 3"/>
          <p:cNvSpPr>
            <a:spLocks noGrp="1"/>
          </p:cNvSpPr>
          <p:nvPr>
            <p:ph type="sldNum" sz="quarter" idx="12"/>
          </p:nvPr>
        </p:nvSpPr>
        <p:spPr/>
        <p:txBody>
          <a:bodyPr/>
          <a:lstStyle/>
          <a:p>
            <a:fld id="{3AAA255D-03E6-4D71-92F0-F253137E213F}" type="slidenum">
              <a:rPr lang="en-AU" smtClean="0"/>
              <a:t>‹#›</a:t>
            </a:fld>
            <a:endParaRPr lang="en-AU"/>
          </a:p>
        </p:txBody>
      </p:sp>
    </p:spTree>
    <p:extLst>
      <p:ext uri="{BB962C8B-B14F-4D97-AF65-F5344CB8AC3E}">
        <p14:creationId xmlns:p14="http://schemas.microsoft.com/office/powerpoint/2010/main" val="6674033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7EDC28E-688D-4F70-AA8D-2D930233C7BE}" type="datetimeFigureOut">
              <a:rPr lang="en-AU" smtClean="0"/>
              <a:t>27/08/2022</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3AAA255D-03E6-4D71-92F0-F253137E213F}" type="slidenum">
              <a:rPr lang="en-AU" smtClean="0"/>
              <a:t>‹#›</a:t>
            </a:fld>
            <a:endParaRPr lang="en-AU"/>
          </a:p>
        </p:txBody>
      </p:sp>
    </p:spTree>
    <p:extLst>
      <p:ext uri="{BB962C8B-B14F-4D97-AF65-F5344CB8AC3E}">
        <p14:creationId xmlns:p14="http://schemas.microsoft.com/office/powerpoint/2010/main" val="2349956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7EDC28E-688D-4F70-AA8D-2D930233C7BE}" type="datetimeFigureOut">
              <a:rPr lang="en-AU" smtClean="0"/>
              <a:t>27/08/2022</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3AAA255D-03E6-4D71-92F0-F253137E213F}" type="slidenum">
              <a:rPr lang="en-AU" smtClean="0"/>
              <a:t>‹#›</a:t>
            </a:fld>
            <a:endParaRPr lang="en-AU"/>
          </a:p>
        </p:txBody>
      </p:sp>
    </p:spTree>
    <p:extLst>
      <p:ext uri="{BB962C8B-B14F-4D97-AF65-F5344CB8AC3E}">
        <p14:creationId xmlns:p14="http://schemas.microsoft.com/office/powerpoint/2010/main" val="24321251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A7EDC28E-688D-4F70-AA8D-2D930233C7BE}" type="datetimeFigureOut">
              <a:rPr lang="en-AU" smtClean="0"/>
              <a:t>27/08/2022</a:t>
            </a:fld>
            <a:endParaRPr lang="en-AU"/>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AU"/>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3AAA255D-03E6-4D71-92F0-F253137E213F}" type="slidenum">
              <a:rPr lang="en-AU" smtClean="0"/>
              <a:t>‹#›</a:t>
            </a:fld>
            <a:endParaRPr lang="en-AU"/>
          </a:p>
        </p:txBody>
      </p:sp>
    </p:spTree>
    <p:extLst>
      <p:ext uri="{BB962C8B-B14F-4D97-AF65-F5344CB8AC3E}">
        <p14:creationId xmlns:p14="http://schemas.microsoft.com/office/powerpoint/2010/main" val="348366179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png"/><Relationship Id="rId11" Type="http://schemas.openxmlformats.org/officeDocument/2006/relationships/image" Target="../media/image7.png"/><Relationship Id="rId5" Type="http://schemas.openxmlformats.org/officeDocument/2006/relationships/image" Target="../media/image1.png"/><Relationship Id="rId10" Type="http://schemas.openxmlformats.org/officeDocument/2006/relationships/image" Target="../media/image6.png"/><Relationship Id="rId4" Type="http://schemas.openxmlformats.org/officeDocument/2006/relationships/notesSlide" Target="../notesSlides/notesSlide1.xml"/><Relationship Id="rId9" Type="http://schemas.openxmlformats.org/officeDocument/2006/relationships/image" Target="../media/image5.png"/></Relationships>
</file>

<file path=ppt/slides/_rels/slide10.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audio" Target="../media/media10.m4a"/><Relationship Id="rId7" Type="http://schemas.openxmlformats.org/officeDocument/2006/relationships/image" Target="../media/image2.png"/><Relationship Id="rId12" Type="http://schemas.openxmlformats.org/officeDocument/2006/relationships/image" Target="../media/image38.png"/><Relationship Id="rId2" Type="http://schemas.microsoft.com/office/2007/relationships/media" Target="../media/media10.m4a"/><Relationship Id="rId1" Type="http://schemas.openxmlformats.org/officeDocument/2006/relationships/tags" Target="../tags/tag8.xml"/><Relationship Id="rId6" Type="http://schemas.openxmlformats.org/officeDocument/2006/relationships/image" Target="../media/image1.png"/><Relationship Id="rId11" Type="http://schemas.openxmlformats.org/officeDocument/2006/relationships/image" Target="../media/image37.gif"/><Relationship Id="rId5" Type="http://schemas.openxmlformats.org/officeDocument/2006/relationships/notesSlide" Target="../notesSlides/notesSlide10.xml"/><Relationship Id="rId10" Type="http://schemas.openxmlformats.org/officeDocument/2006/relationships/image" Target="../media/image36.png"/><Relationship Id="rId4" Type="http://schemas.openxmlformats.org/officeDocument/2006/relationships/slideLayout" Target="../slideLayouts/slideLayout2.xml"/><Relationship Id="rId9" Type="http://schemas.openxmlformats.org/officeDocument/2006/relationships/image" Target="../media/image10.png"/></Relationships>
</file>

<file path=ppt/slides/_rels/slide11.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audio" Target="../media/media11.m4a"/><Relationship Id="rId7" Type="http://schemas.openxmlformats.org/officeDocument/2006/relationships/image" Target="../media/image40.png"/><Relationship Id="rId2" Type="http://schemas.microsoft.com/office/2007/relationships/media" Target="../media/media11.m4a"/><Relationship Id="rId1" Type="http://schemas.openxmlformats.org/officeDocument/2006/relationships/tags" Target="../tags/tag9.xml"/><Relationship Id="rId6" Type="http://schemas.openxmlformats.org/officeDocument/2006/relationships/image" Target="../media/image39.png"/><Relationship Id="rId5" Type="http://schemas.openxmlformats.org/officeDocument/2006/relationships/notesSlide" Target="../notesSlides/notesSlide11.xml"/><Relationship Id="rId4" Type="http://schemas.openxmlformats.org/officeDocument/2006/relationships/slideLayout" Target="../slideLayouts/slideLayout2.xml"/><Relationship Id="rId9" Type="http://schemas.openxmlformats.org/officeDocument/2006/relationships/image" Target="../media/image10.png"/></Relationships>
</file>

<file path=ppt/slides/_rels/slide12.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audio" Target="../media/media12.m4a"/><Relationship Id="rId7" Type="http://schemas.openxmlformats.org/officeDocument/2006/relationships/image" Target="../media/image43.png"/><Relationship Id="rId2" Type="http://schemas.microsoft.com/office/2007/relationships/media" Target="../media/media12.m4a"/><Relationship Id="rId1" Type="http://schemas.openxmlformats.org/officeDocument/2006/relationships/tags" Target="../tags/tag10.xml"/><Relationship Id="rId6" Type="http://schemas.openxmlformats.org/officeDocument/2006/relationships/image" Target="../media/image42.png"/><Relationship Id="rId5" Type="http://schemas.openxmlformats.org/officeDocument/2006/relationships/notesSlide" Target="../notesSlides/notesSlide12.xml"/><Relationship Id="rId4" Type="http://schemas.openxmlformats.org/officeDocument/2006/relationships/slideLayout" Target="../slideLayouts/slideLayout2.xml"/><Relationship Id="rId9" Type="http://schemas.openxmlformats.org/officeDocument/2006/relationships/image" Target="../media/image10.png"/></Relationships>
</file>

<file path=ppt/slides/_rels/slide1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audio" Target="../media/media13.m4a"/><Relationship Id="rId7" Type="http://schemas.openxmlformats.org/officeDocument/2006/relationships/image" Target="../media/image46.png"/><Relationship Id="rId2" Type="http://schemas.microsoft.com/office/2007/relationships/media" Target="../media/media13.m4a"/><Relationship Id="rId1" Type="http://schemas.openxmlformats.org/officeDocument/2006/relationships/tags" Target="../tags/tag11.xml"/><Relationship Id="rId6" Type="http://schemas.openxmlformats.org/officeDocument/2006/relationships/image" Target="../media/image45.png"/><Relationship Id="rId5" Type="http://schemas.openxmlformats.org/officeDocument/2006/relationships/notesSlide" Target="../notesSlides/notesSlide13.xml"/><Relationship Id="rId4"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audio" Target="../media/media14.m4a"/><Relationship Id="rId7" Type="http://schemas.openxmlformats.org/officeDocument/2006/relationships/image" Target="../media/image10.png"/><Relationship Id="rId2" Type="http://schemas.microsoft.com/office/2007/relationships/media" Target="../media/media14.m4a"/><Relationship Id="rId1" Type="http://schemas.openxmlformats.org/officeDocument/2006/relationships/tags" Target="../tags/tag12.xml"/><Relationship Id="rId6" Type="http://schemas.openxmlformats.org/officeDocument/2006/relationships/image" Target="../media/image47.png"/><Relationship Id="rId5" Type="http://schemas.openxmlformats.org/officeDocument/2006/relationships/notesSlide" Target="../notesSlides/notesSlide14.xml"/><Relationship Id="rId4"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0.pn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10.png"/><Relationship Id="rId5" Type="http://schemas.openxmlformats.org/officeDocument/2006/relationships/image" Target="../media/image50.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8" Type="http://schemas.openxmlformats.org/officeDocument/2006/relationships/image" Target="../media/image53.svg"/><Relationship Id="rId3" Type="http://schemas.openxmlformats.org/officeDocument/2006/relationships/audio" Target="../media/media17.m4a"/><Relationship Id="rId7" Type="http://schemas.openxmlformats.org/officeDocument/2006/relationships/image" Target="../media/image52.png"/><Relationship Id="rId2" Type="http://schemas.microsoft.com/office/2007/relationships/media" Target="../media/media17.m4a"/><Relationship Id="rId1" Type="http://schemas.openxmlformats.org/officeDocument/2006/relationships/tags" Target="../tags/tag13.xml"/><Relationship Id="rId6" Type="http://schemas.openxmlformats.org/officeDocument/2006/relationships/image" Target="../media/image51.png"/><Relationship Id="rId5" Type="http://schemas.openxmlformats.org/officeDocument/2006/relationships/notesSlide" Target="../notesSlides/notesSlide17.xml"/><Relationship Id="rId4" Type="http://schemas.openxmlformats.org/officeDocument/2006/relationships/slideLayout" Target="../slideLayouts/slideLayout2.xml"/><Relationship Id="rId9" Type="http://schemas.openxmlformats.org/officeDocument/2006/relationships/image" Target="../media/image10.png"/></Relationships>
</file>

<file path=ppt/slides/_rels/slide18.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audio" Target="../media/media18.m4a"/><Relationship Id="rId7" Type="http://schemas.openxmlformats.org/officeDocument/2006/relationships/notesSlide" Target="../notesSlides/notesSlide18.xml"/><Relationship Id="rId12" Type="http://schemas.openxmlformats.org/officeDocument/2006/relationships/image" Target="../media/image10.png"/><Relationship Id="rId2" Type="http://schemas.microsoft.com/office/2007/relationships/media" Target="../media/media18.m4a"/><Relationship Id="rId1" Type="http://schemas.openxmlformats.org/officeDocument/2006/relationships/tags" Target="../tags/tag14.xml"/><Relationship Id="rId6" Type="http://schemas.openxmlformats.org/officeDocument/2006/relationships/slideLayout" Target="../slideLayouts/slideLayout1.xml"/><Relationship Id="rId11" Type="http://schemas.openxmlformats.org/officeDocument/2006/relationships/image" Target="../media/image4.png"/><Relationship Id="rId5" Type="http://schemas.openxmlformats.org/officeDocument/2006/relationships/audio" Target="../media/media19.m4a"/><Relationship Id="rId10" Type="http://schemas.openxmlformats.org/officeDocument/2006/relationships/image" Target="../media/image3.png"/><Relationship Id="rId4" Type="http://schemas.microsoft.com/office/2007/relationships/media" Target="../media/media19.m4a"/><Relationship Id="rId9" Type="http://schemas.openxmlformats.org/officeDocument/2006/relationships/image" Target="../media/image2.png"/></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audio" Target="../media/media2.m4a"/><Relationship Id="rId7" Type="http://schemas.openxmlformats.org/officeDocument/2006/relationships/image" Target="../media/image9.svg"/><Relationship Id="rId2" Type="http://schemas.microsoft.com/office/2007/relationships/media" Target="../media/media2.m4a"/><Relationship Id="rId1" Type="http://schemas.openxmlformats.org/officeDocument/2006/relationships/tags" Target="../tags/tag1.xml"/><Relationship Id="rId6" Type="http://schemas.openxmlformats.org/officeDocument/2006/relationships/image" Target="../media/image8.png"/><Relationship Id="rId5" Type="http://schemas.openxmlformats.org/officeDocument/2006/relationships/notesSlide" Target="../notesSlides/notesSlide2.xml"/><Relationship Id="rId4"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audio" Target="../media/media3.m4a"/><Relationship Id="rId7" Type="http://schemas.openxmlformats.org/officeDocument/2006/relationships/image" Target="../media/image9.svg"/><Relationship Id="rId2" Type="http://schemas.microsoft.com/office/2007/relationships/media" Target="../media/media3.m4a"/><Relationship Id="rId1" Type="http://schemas.openxmlformats.org/officeDocument/2006/relationships/tags" Target="../tags/tag2.xml"/><Relationship Id="rId6" Type="http://schemas.openxmlformats.org/officeDocument/2006/relationships/image" Target="../media/image8.png"/><Relationship Id="rId5" Type="http://schemas.openxmlformats.org/officeDocument/2006/relationships/notesSlide" Target="../notesSlides/notesSlide3.xml"/><Relationship Id="rId4"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audio" Target="../media/media4.m4a"/><Relationship Id="rId7" Type="http://schemas.openxmlformats.org/officeDocument/2006/relationships/image" Target="../media/image9.svg"/><Relationship Id="rId12" Type="http://schemas.openxmlformats.org/officeDocument/2006/relationships/image" Target="../media/image10.png"/><Relationship Id="rId2" Type="http://schemas.microsoft.com/office/2007/relationships/media" Target="../media/media4.m4a"/><Relationship Id="rId1" Type="http://schemas.openxmlformats.org/officeDocument/2006/relationships/tags" Target="../tags/tag3.xml"/><Relationship Id="rId6" Type="http://schemas.openxmlformats.org/officeDocument/2006/relationships/image" Target="../media/image8.png"/><Relationship Id="rId11" Type="http://schemas.openxmlformats.org/officeDocument/2006/relationships/image" Target="../media/image14.svg"/><Relationship Id="rId5" Type="http://schemas.openxmlformats.org/officeDocument/2006/relationships/notesSlide" Target="../notesSlides/notesSlide4.xml"/><Relationship Id="rId10" Type="http://schemas.openxmlformats.org/officeDocument/2006/relationships/image" Target="../media/image13.png"/><Relationship Id="rId4" Type="http://schemas.openxmlformats.org/officeDocument/2006/relationships/slideLayout" Target="../slideLayouts/slideLayout2.xml"/><Relationship Id="rId9" Type="http://schemas.openxmlformats.org/officeDocument/2006/relationships/image" Target="../media/image12.svg"/></Relationships>
</file>

<file path=ppt/slides/_rels/slide5.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2.svg"/><Relationship Id="rId3" Type="http://schemas.openxmlformats.org/officeDocument/2006/relationships/audio" Target="../media/media5.m4a"/><Relationship Id="rId7" Type="http://schemas.openxmlformats.org/officeDocument/2006/relationships/image" Target="../media/image16.svg"/><Relationship Id="rId12" Type="http://schemas.openxmlformats.org/officeDocument/2006/relationships/image" Target="../media/image21.png"/><Relationship Id="rId2" Type="http://schemas.microsoft.com/office/2007/relationships/media" Target="../media/media5.m4a"/><Relationship Id="rId1" Type="http://schemas.openxmlformats.org/officeDocument/2006/relationships/tags" Target="../tags/tag4.xml"/><Relationship Id="rId6" Type="http://schemas.openxmlformats.org/officeDocument/2006/relationships/image" Target="../media/image15.png"/><Relationship Id="rId11" Type="http://schemas.openxmlformats.org/officeDocument/2006/relationships/image" Target="../media/image20.png"/><Relationship Id="rId5" Type="http://schemas.openxmlformats.org/officeDocument/2006/relationships/notesSlide" Target="../notesSlides/notesSlide5.xml"/><Relationship Id="rId10" Type="http://schemas.openxmlformats.org/officeDocument/2006/relationships/image" Target="../media/image19.png"/><Relationship Id="rId4" Type="http://schemas.openxmlformats.org/officeDocument/2006/relationships/slideLayout" Target="../slideLayouts/slideLayout2.xml"/><Relationship Id="rId9" Type="http://schemas.openxmlformats.org/officeDocument/2006/relationships/image" Target="../media/image18.svg"/><Relationship Id="rId14" Type="http://schemas.openxmlformats.org/officeDocument/2006/relationships/image" Target="../media/image10.png"/></Relationships>
</file>

<file path=ppt/slides/_rels/slide6.xml.rels><?xml version="1.0" encoding="UTF-8" standalone="yes"?>
<Relationships xmlns="http://schemas.openxmlformats.org/package/2006/relationships"><Relationship Id="rId8" Type="http://schemas.openxmlformats.org/officeDocument/2006/relationships/hyperlink" Target="https://creativecommons.org/licenses/by-nc-nd/3.0/" TargetMode="External"/><Relationship Id="rId3" Type="http://schemas.openxmlformats.org/officeDocument/2006/relationships/audio" Target="../media/media6.m4a"/><Relationship Id="rId7" Type="http://schemas.openxmlformats.org/officeDocument/2006/relationships/hyperlink" Target="http://meiorosameiolia.blogspot.com.br/2014/08/lost-in-translation.html" TargetMode="External"/><Relationship Id="rId2" Type="http://schemas.microsoft.com/office/2007/relationships/media" Target="../media/media6.m4a"/><Relationship Id="rId1" Type="http://schemas.openxmlformats.org/officeDocument/2006/relationships/tags" Target="../tags/tag5.xml"/><Relationship Id="rId6" Type="http://schemas.openxmlformats.org/officeDocument/2006/relationships/image" Target="../media/image23.jpeg"/><Relationship Id="rId5" Type="http://schemas.openxmlformats.org/officeDocument/2006/relationships/notesSlide" Target="../notesSlides/notesSlide6.xml"/><Relationship Id="rId10" Type="http://schemas.openxmlformats.org/officeDocument/2006/relationships/image" Target="../media/image24.png"/><Relationship Id="rId4" Type="http://schemas.openxmlformats.org/officeDocument/2006/relationships/slideLayout" Target="../slideLayouts/slideLayout2.xml"/><Relationship Id="rId9"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10.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31.svg"/><Relationship Id="rId18" Type="http://schemas.openxmlformats.org/officeDocument/2006/relationships/image" Target="../media/image35.svg"/><Relationship Id="rId3" Type="http://schemas.openxmlformats.org/officeDocument/2006/relationships/audio" Target="../media/media8.m4a"/><Relationship Id="rId7" Type="http://schemas.openxmlformats.org/officeDocument/2006/relationships/image" Target="../media/image10.png"/><Relationship Id="rId12" Type="http://schemas.openxmlformats.org/officeDocument/2006/relationships/image" Target="../media/image30.png"/><Relationship Id="rId17" Type="http://schemas.openxmlformats.org/officeDocument/2006/relationships/image" Target="../media/image34.png"/><Relationship Id="rId2" Type="http://schemas.microsoft.com/office/2007/relationships/media" Target="../media/media8.m4a"/><Relationship Id="rId16" Type="http://schemas.openxmlformats.org/officeDocument/2006/relationships/image" Target="../media/image19.png"/><Relationship Id="rId1" Type="http://schemas.openxmlformats.org/officeDocument/2006/relationships/tags" Target="../tags/tag6.xml"/><Relationship Id="rId6" Type="http://schemas.openxmlformats.org/officeDocument/2006/relationships/image" Target="../media/image25.png"/><Relationship Id="rId11" Type="http://schemas.openxmlformats.org/officeDocument/2006/relationships/image" Target="../media/image29.svg"/><Relationship Id="rId5" Type="http://schemas.openxmlformats.org/officeDocument/2006/relationships/notesSlide" Target="../notesSlides/notesSlide8.xml"/><Relationship Id="rId15" Type="http://schemas.openxmlformats.org/officeDocument/2006/relationships/image" Target="../media/image33.svg"/><Relationship Id="rId10" Type="http://schemas.openxmlformats.org/officeDocument/2006/relationships/image" Target="../media/image28.png"/><Relationship Id="rId4" Type="http://schemas.openxmlformats.org/officeDocument/2006/relationships/slideLayout" Target="../slideLayouts/slideLayout2.xml"/><Relationship Id="rId9" Type="http://schemas.openxmlformats.org/officeDocument/2006/relationships/image" Target="../media/image27.svg"/><Relationship Id="rId14" Type="http://schemas.openxmlformats.org/officeDocument/2006/relationships/image" Target="../media/image32.png"/></Relationships>
</file>

<file path=ppt/slides/_rels/slide9.xml.rels><?xml version="1.0" encoding="UTF-8" standalone="yes"?>
<Relationships xmlns="http://schemas.openxmlformats.org/package/2006/relationships"><Relationship Id="rId3" Type="http://schemas.openxmlformats.org/officeDocument/2006/relationships/audio" Target="../media/media9.m4a"/><Relationship Id="rId2" Type="http://schemas.microsoft.com/office/2007/relationships/media" Target="../media/media9.m4a"/><Relationship Id="rId1" Type="http://schemas.openxmlformats.org/officeDocument/2006/relationships/tags" Target="../tags/tag7.xml"/><Relationship Id="rId6" Type="http://schemas.openxmlformats.org/officeDocument/2006/relationships/image" Target="../media/image10.png"/><Relationship Id="rId5" Type="http://schemas.openxmlformats.org/officeDocument/2006/relationships/notesSlide" Target="../notesSlides/notesSlide9.xml"/><Relationship Id="rId4"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7C3626-0198-C0F7-FAB9-AC827D00A7DE}"/>
              </a:ext>
            </a:extLst>
          </p:cNvPr>
          <p:cNvSpPr>
            <a:spLocks noGrp="1"/>
          </p:cNvSpPr>
          <p:nvPr>
            <p:ph type="ctrTitle"/>
          </p:nvPr>
        </p:nvSpPr>
        <p:spPr>
          <a:xfrm>
            <a:off x="1848693" y="130180"/>
            <a:ext cx="5902343" cy="3943986"/>
          </a:xfrm>
        </p:spPr>
        <p:txBody>
          <a:bodyPr>
            <a:normAutofit/>
          </a:bodyPr>
          <a:lstStyle/>
          <a:p>
            <a:pPr algn="l"/>
            <a:r>
              <a:rPr lang="en-AU" sz="4800" b="1" dirty="0">
                <a:solidFill>
                  <a:srgbClr val="000000"/>
                </a:solidFill>
                <a:effectLst/>
                <a:latin typeface="Calibri" panose="020F0502020204030204" pitchFamily="34" charset="0"/>
                <a:ea typeface="Calibri" panose="020F0502020204030204" pitchFamily="34" charset="0"/>
                <a:cs typeface="Arial" panose="020B0604020202020204" pitchFamily="34" charset="0"/>
              </a:rPr>
              <a:t>Developing practical tools to support biosecurity legislation </a:t>
            </a:r>
            <a:br>
              <a:rPr lang="en-AU" sz="1800" dirty="0">
                <a:effectLst/>
                <a:latin typeface="Calibri" panose="020F0502020204030204" pitchFamily="34" charset="0"/>
                <a:ea typeface="Calibri" panose="020F0502020204030204" pitchFamily="34" charset="0"/>
                <a:cs typeface="Arial" panose="020B0604020202020204" pitchFamily="34" charset="0"/>
              </a:rPr>
            </a:br>
            <a:endParaRPr lang="en-AU" dirty="0"/>
          </a:p>
        </p:txBody>
      </p:sp>
      <p:sp>
        <p:nvSpPr>
          <p:cNvPr id="3" name="Subtitle 2">
            <a:extLst>
              <a:ext uri="{FF2B5EF4-FFF2-40B4-BE49-F238E27FC236}">
                <a16:creationId xmlns:a16="http://schemas.microsoft.com/office/drawing/2014/main" id="{0D263E4F-CD4D-E2B8-AAB6-BD89FEFE6049}"/>
              </a:ext>
            </a:extLst>
          </p:cNvPr>
          <p:cNvSpPr>
            <a:spLocks noGrp="1"/>
          </p:cNvSpPr>
          <p:nvPr>
            <p:ph type="subTitle" idx="1"/>
          </p:nvPr>
        </p:nvSpPr>
        <p:spPr>
          <a:xfrm>
            <a:off x="1695325" y="3668083"/>
            <a:ext cx="3425189" cy="406082"/>
          </a:xfrm>
        </p:spPr>
        <p:txBody>
          <a:bodyPr/>
          <a:lstStyle/>
          <a:p>
            <a:r>
              <a:rPr lang="en-AU" sz="1800" u="sng" dirty="0">
                <a:solidFill>
                  <a:srgbClr val="000000"/>
                </a:solidFill>
                <a:effectLst/>
                <a:latin typeface="Calibri" panose="020F0502020204030204" pitchFamily="34" charset="0"/>
                <a:ea typeface="Calibri" panose="020F0502020204030204" pitchFamily="34" charset="0"/>
                <a:cs typeface="Arial" panose="020B0604020202020204" pitchFamily="34" charset="0"/>
              </a:rPr>
              <a:t>Matt Sheehan</a:t>
            </a:r>
            <a:r>
              <a:rPr lang="en-AU" sz="18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 and Shauna Potter</a:t>
            </a:r>
            <a:endParaRPr lang="en-AU" dirty="0"/>
          </a:p>
        </p:txBody>
      </p:sp>
      <p:pic>
        <p:nvPicPr>
          <p:cNvPr id="4" name="Content Placeholder 5" descr="A close up of a sign&#10;&#10;Description automatically generated">
            <a:extLst>
              <a:ext uri="{FF2B5EF4-FFF2-40B4-BE49-F238E27FC236}">
                <a16:creationId xmlns:a16="http://schemas.microsoft.com/office/drawing/2014/main" id="{BE3ABC41-F9A0-8377-B9BE-FE669D619A9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762880" y="24164"/>
            <a:ext cx="3049905" cy="2325370"/>
          </a:xfrm>
          <a:custGeom>
            <a:avLst/>
            <a:gdLst/>
            <a:ahLst/>
            <a:cxnLst/>
            <a:rect l="l" t="t" r="r" b="b"/>
            <a:pathLst>
              <a:path w="2487175" h="2487175">
                <a:moveTo>
                  <a:pt x="67328" y="0"/>
                </a:moveTo>
                <a:lnTo>
                  <a:pt x="2419847" y="0"/>
                </a:lnTo>
                <a:cubicBezTo>
                  <a:pt x="2457031" y="0"/>
                  <a:pt x="2487175" y="30144"/>
                  <a:pt x="2487175" y="67328"/>
                </a:cubicBezTo>
                <a:lnTo>
                  <a:pt x="2487175" y="2419847"/>
                </a:lnTo>
                <a:cubicBezTo>
                  <a:pt x="2487175" y="2457031"/>
                  <a:pt x="2457031" y="2487175"/>
                  <a:pt x="2419847" y="2487175"/>
                </a:cubicBezTo>
                <a:lnTo>
                  <a:pt x="67328" y="2487175"/>
                </a:lnTo>
                <a:cubicBezTo>
                  <a:pt x="30144" y="2487175"/>
                  <a:pt x="0" y="2457031"/>
                  <a:pt x="0" y="2419847"/>
                </a:cubicBezTo>
                <a:lnTo>
                  <a:pt x="0" y="67328"/>
                </a:lnTo>
                <a:cubicBezTo>
                  <a:pt x="0" y="30144"/>
                  <a:pt x="30144" y="0"/>
                  <a:pt x="67328" y="0"/>
                </a:cubicBezTo>
                <a:close/>
              </a:path>
            </a:pathLst>
          </a:custGeom>
        </p:spPr>
      </p:pic>
      <p:pic>
        <p:nvPicPr>
          <p:cNvPr id="5" name="Picture 4" descr="A picture containing drawing&#10;&#10;Description automatically generated">
            <a:extLst>
              <a:ext uri="{FF2B5EF4-FFF2-40B4-BE49-F238E27FC236}">
                <a16:creationId xmlns:a16="http://schemas.microsoft.com/office/drawing/2014/main" id="{A7FE2835-3B75-08E9-02D1-E15D5988ADD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743194" y="4439642"/>
            <a:ext cx="3070225" cy="2325370"/>
          </a:xfrm>
          <a:custGeom>
            <a:avLst/>
            <a:gdLst/>
            <a:ahLst/>
            <a:cxnLst/>
            <a:rect l="l" t="t" r="r" b="b"/>
            <a:pathLst>
              <a:path w="2028107" h="1916009">
                <a:moveTo>
                  <a:pt x="35370" y="0"/>
                </a:moveTo>
                <a:lnTo>
                  <a:pt x="1992737" y="0"/>
                </a:lnTo>
                <a:cubicBezTo>
                  <a:pt x="2012271" y="0"/>
                  <a:pt x="2028107" y="15836"/>
                  <a:pt x="2028107" y="35370"/>
                </a:cubicBezTo>
                <a:lnTo>
                  <a:pt x="2028107" y="1880639"/>
                </a:lnTo>
                <a:cubicBezTo>
                  <a:pt x="2028107" y="1900173"/>
                  <a:pt x="2012271" y="1916009"/>
                  <a:pt x="1992737" y="1916009"/>
                </a:cubicBezTo>
                <a:lnTo>
                  <a:pt x="35370" y="1916009"/>
                </a:lnTo>
                <a:cubicBezTo>
                  <a:pt x="15836" y="1916009"/>
                  <a:pt x="0" y="1900173"/>
                  <a:pt x="0" y="1880639"/>
                </a:cubicBezTo>
                <a:lnTo>
                  <a:pt x="0" y="35370"/>
                </a:lnTo>
                <a:cubicBezTo>
                  <a:pt x="0" y="15836"/>
                  <a:pt x="15836" y="0"/>
                  <a:pt x="35370" y="0"/>
                </a:cubicBezTo>
                <a:close/>
              </a:path>
            </a:pathLst>
          </a:custGeom>
        </p:spPr>
      </p:pic>
      <p:pic>
        <p:nvPicPr>
          <p:cNvPr id="6" name="Picture 5" descr="A screenshot of a cell phone&#10;&#10;Description automatically generated">
            <a:extLst>
              <a:ext uri="{FF2B5EF4-FFF2-40B4-BE49-F238E27FC236}">
                <a16:creationId xmlns:a16="http://schemas.microsoft.com/office/drawing/2014/main" id="{FD82663E-A12F-8090-B7B7-4C1104101BF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762880" y="2245395"/>
            <a:ext cx="3030855" cy="2311400"/>
          </a:xfrm>
          <a:custGeom>
            <a:avLst/>
            <a:gdLst/>
            <a:ahLst/>
            <a:cxnLst/>
            <a:rect l="l" t="t" r="r" b="b"/>
            <a:pathLst>
              <a:path w="2028107" h="1916009">
                <a:moveTo>
                  <a:pt x="35370" y="0"/>
                </a:moveTo>
                <a:lnTo>
                  <a:pt x="1992737" y="0"/>
                </a:lnTo>
                <a:cubicBezTo>
                  <a:pt x="2012271" y="0"/>
                  <a:pt x="2028107" y="15836"/>
                  <a:pt x="2028107" y="35370"/>
                </a:cubicBezTo>
                <a:lnTo>
                  <a:pt x="2028107" y="1880639"/>
                </a:lnTo>
                <a:cubicBezTo>
                  <a:pt x="2028107" y="1900173"/>
                  <a:pt x="2012271" y="1916009"/>
                  <a:pt x="1992737" y="1916009"/>
                </a:cubicBezTo>
                <a:lnTo>
                  <a:pt x="35370" y="1916009"/>
                </a:lnTo>
                <a:cubicBezTo>
                  <a:pt x="15836" y="1916009"/>
                  <a:pt x="0" y="1900173"/>
                  <a:pt x="0" y="1880639"/>
                </a:cubicBezTo>
                <a:lnTo>
                  <a:pt x="0" y="35370"/>
                </a:lnTo>
                <a:cubicBezTo>
                  <a:pt x="0" y="15836"/>
                  <a:pt x="15836" y="0"/>
                  <a:pt x="35370" y="0"/>
                </a:cubicBezTo>
                <a:close/>
              </a:path>
            </a:pathLst>
          </a:custGeom>
        </p:spPr>
      </p:pic>
      <p:pic>
        <p:nvPicPr>
          <p:cNvPr id="7" name="Picture 6">
            <a:extLst>
              <a:ext uri="{FF2B5EF4-FFF2-40B4-BE49-F238E27FC236}">
                <a16:creationId xmlns:a16="http://schemas.microsoft.com/office/drawing/2014/main" id="{ACAF5D7A-4656-4D57-5849-D617A58179F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87736" y="5611277"/>
            <a:ext cx="1660957" cy="1088447"/>
          </a:xfrm>
          <a:prstGeom prst="rect">
            <a:avLst/>
          </a:prstGeom>
        </p:spPr>
      </p:pic>
      <p:pic>
        <p:nvPicPr>
          <p:cNvPr id="8" name="Picture 7">
            <a:extLst>
              <a:ext uri="{FF2B5EF4-FFF2-40B4-BE49-F238E27FC236}">
                <a16:creationId xmlns:a16="http://schemas.microsoft.com/office/drawing/2014/main" id="{B92F6A5F-5F00-506B-201B-607C6AF67D97}"/>
              </a:ext>
            </a:extLst>
          </p:cNvPr>
          <p:cNvPicPr>
            <a:picLocks noChangeAspect="1"/>
          </p:cNvPicPr>
          <p:nvPr/>
        </p:nvPicPr>
        <p:blipFill>
          <a:blip r:embed="rId9"/>
          <a:stretch>
            <a:fillRect/>
          </a:stretch>
        </p:blipFill>
        <p:spPr>
          <a:xfrm>
            <a:off x="6467314" y="5524424"/>
            <a:ext cx="920855" cy="1262151"/>
          </a:xfrm>
          <a:prstGeom prst="rect">
            <a:avLst/>
          </a:prstGeom>
        </p:spPr>
      </p:pic>
      <p:pic>
        <p:nvPicPr>
          <p:cNvPr id="9" name="Picture 8">
            <a:extLst>
              <a:ext uri="{FF2B5EF4-FFF2-40B4-BE49-F238E27FC236}">
                <a16:creationId xmlns:a16="http://schemas.microsoft.com/office/drawing/2014/main" id="{47B98850-2821-7355-2677-9EBDDAD028D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345026" y="5669449"/>
            <a:ext cx="1476375" cy="1028700"/>
          </a:xfrm>
          <a:prstGeom prst="rect">
            <a:avLst/>
          </a:prstGeom>
        </p:spPr>
      </p:pic>
      <p:sp>
        <p:nvSpPr>
          <p:cNvPr id="10" name="Subtitle 2">
            <a:extLst>
              <a:ext uri="{FF2B5EF4-FFF2-40B4-BE49-F238E27FC236}">
                <a16:creationId xmlns:a16="http://schemas.microsoft.com/office/drawing/2014/main" id="{0E8DDBCE-D6B5-8A5A-D3E5-CF3D8A32F744}"/>
              </a:ext>
            </a:extLst>
          </p:cNvPr>
          <p:cNvSpPr txBox="1">
            <a:spLocks/>
          </p:cNvSpPr>
          <p:nvPr/>
        </p:nvSpPr>
        <p:spPr>
          <a:xfrm>
            <a:off x="1715011" y="4049128"/>
            <a:ext cx="6445764" cy="1262150"/>
          </a:xfrm>
          <a:prstGeom prst="rect">
            <a:avLst/>
          </a:prstGeom>
        </p:spPr>
        <p:txBody>
          <a:bodyPr vert="horz" lIns="91440" tIns="45720" rIns="91440" bIns="45720" rtlCol="0" anchor="t">
            <a:normAutofit/>
          </a:bodyPr>
          <a:lstStyle>
            <a:lvl1pPr marL="0" indent="0" algn="r" defTabSz="457200" rtl="0" eaLnBrk="1" latinLnBrk="0" hangingPunct="1">
              <a:spcBef>
                <a:spcPts val="1000"/>
              </a:spcBef>
              <a:spcAft>
                <a:spcPts val="0"/>
              </a:spcAft>
              <a:buClr>
                <a:schemeClr val="accent1"/>
              </a:buClr>
              <a:buSzPct val="80000"/>
              <a:buFont typeface="Wingdings 3" charset="2"/>
              <a:buNone/>
              <a:defRPr sz="1800" kern="1200">
                <a:solidFill>
                  <a:schemeClr val="tx1">
                    <a:lumMod val="50000"/>
                    <a:lumOff val="50000"/>
                  </a:schemeClr>
                </a:solidFill>
                <a:latin typeface="+mn-lt"/>
                <a:ea typeface="+mn-ea"/>
                <a:cs typeface="+mn-cs"/>
              </a:defRPr>
            </a:lvl1pPr>
            <a:lvl2pPr marL="457200" indent="0" algn="ctr" defTabSz="457200" rtl="0" eaLnBrk="1" latinLnBrk="0" hangingPunct="1">
              <a:spcBef>
                <a:spcPts val="1000"/>
              </a:spcBef>
              <a:spcAft>
                <a:spcPts val="0"/>
              </a:spcAft>
              <a:buClr>
                <a:schemeClr val="accent1"/>
              </a:buClr>
              <a:buSzPct val="80000"/>
              <a:buFont typeface="Wingdings 3" charset="2"/>
              <a:buNone/>
              <a:defRPr sz="1600" kern="1200">
                <a:solidFill>
                  <a:schemeClr val="tx1">
                    <a:tint val="75000"/>
                  </a:schemeClr>
                </a:solidFill>
                <a:latin typeface="+mn-lt"/>
                <a:ea typeface="+mn-ea"/>
                <a:cs typeface="+mn-cs"/>
              </a:defRPr>
            </a:lvl2pPr>
            <a:lvl3pPr marL="914400" indent="0" algn="ctr" defTabSz="457200" rtl="0" eaLnBrk="1" latinLnBrk="0" hangingPunct="1">
              <a:spcBef>
                <a:spcPts val="1000"/>
              </a:spcBef>
              <a:spcAft>
                <a:spcPts val="0"/>
              </a:spcAft>
              <a:buClr>
                <a:schemeClr val="accent1"/>
              </a:buClr>
              <a:buSzPct val="80000"/>
              <a:buFont typeface="Wingdings 3" charset="2"/>
              <a:buNone/>
              <a:defRPr sz="1400" kern="1200">
                <a:solidFill>
                  <a:schemeClr val="tx1">
                    <a:tint val="75000"/>
                  </a:schemeClr>
                </a:solidFill>
                <a:latin typeface="+mn-lt"/>
                <a:ea typeface="+mn-ea"/>
                <a:cs typeface="+mn-cs"/>
              </a:defRPr>
            </a:lvl3pPr>
            <a:lvl4pPr marL="13716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4pPr>
            <a:lvl5pPr marL="18288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5pPr>
            <a:lvl6pPr marL="22860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6pPr>
            <a:lvl7pPr marL="27432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7pPr>
            <a:lvl8pPr marL="32004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8pPr>
            <a:lvl9pPr marL="36576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9pPr>
          </a:lstStyle>
          <a:p>
            <a:r>
              <a:rPr lang="en-AU" sz="1600" dirty="0">
                <a:solidFill>
                  <a:srgbClr val="000000"/>
                </a:solidFill>
                <a:latin typeface="Calibri" panose="020F0502020204030204" pitchFamily="34" charset="0"/>
                <a:ea typeface="Calibri" panose="020F0502020204030204" pitchFamily="34" charset="0"/>
                <a:cs typeface="Arial" panose="020B0604020202020204" pitchFamily="34" charset="0"/>
              </a:rPr>
              <a:t>Acknowledgements: Biosecurity Queensland (Kym Johnson)</a:t>
            </a:r>
          </a:p>
          <a:p>
            <a:r>
              <a:rPr lang="en-AU" sz="1600" dirty="0">
                <a:solidFill>
                  <a:srgbClr val="000000"/>
                </a:solidFill>
                <a:latin typeface="Calibri" panose="020F0502020204030204" pitchFamily="34" charset="0"/>
                <a:ea typeface="Calibri" panose="020F0502020204030204" pitchFamily="34" charset="0"/>
                <a:cs typeface="Arial" panose="020B0604020202020204" pitchFamily="34" charset="0"/>
              </a:rPr>
              <a:t>Local Government Association of Queensland (Kristy Gooding) </a:t>
            </a:r>
            <a:endParaRPr lang="en-AU" sz="1600" dirty="0"/>
          </a:p>
        </p:txBody>
      </p:sp>
      <p:sp>
        <p:nvSpPr>
          <p:cNvPr id="11" name="Rectangle 10">
            <a:extLst>
              <a:ext uri="{FF2B5EF4-FFF2-40B4-BE49-F238E27FC236}">
                <a16:creationId xmlns:a16="http://schemas.microsoft.com/office/drawing/2014/main" id="{C174A2A0-60E7-54B5-9583-356085AA4156}"/>
              </a:ext>
            </a:extLst>
          </p:cNvPr>
          <p:cNvSpPr/>
          <p:nvPr/>
        </p:nvSpPr>
        <p:spPr>
          <a:xfrm>
            <a:off x="2772697" y="5407742"/>
            <a:ext cx="4615472" cy="13537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54" name="Video 53">
            <a:hlinkClick r:id="" action="ppaction://media"/>
            <a:extLst>
              <a:ext uri="{FF2B5EF4-FFF2-40B4-BE49-F238E27FC236}">
                <a16:creationId xmlns:a16="http://schemas.microsoft.com/office/drawing/2014/main" id="{DDCCBB14-D313-6598-E69E-C4EDCB5897B7}"/>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11"/>
          <a:srcRect l="121" r="121"/>
          <a:stretch>
            <a:fillRect/>
          </a:stretch>
        </p:blipFill>
        <p:spPr>
          <a:xfrm>
            <a:off x="3391526" y="5143500"/>
            <a:ext cx="3040633" cy="1714500"/>
          </a:xfrm>
          <a:prstGeom prst="rect">
            <a:avLst/>
          </a:prstGeom>
        </p:spPr>
      </p:pic>
    </p:spTree>
    <p:extLst>
      <p:ext uri="{BB962C8B-B14F-4D97-AF65-F5344CB8AC3E}">
        <p14:creationId xmlns:p14="http://schemas.microsoft.com/office/powerpoint/2010/main" val="3224050185"/>
      </p:ext>
    </p:extLst>
  </p:cSld>
  <p:clrMapOvr>
    <a:masterClrMapping/>
  </p:clrMapOvr>
  <mc:AlternateContent xmlns:mc="http://schemas.openxmlformats.org/markup-compatibility/2006" xmlns:p14="http://schemas.microsoft.com/office/powerpoint/2010/main">
    <mc:Choice Requires="p14">
      <p:transition spd="slow" p14:dur="2000" advTm="19707"/>
    </mc:Choice>
    <mc:Fallback xmlns="">
      <p:transition spd="slow" advTm="197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4"/>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1700"/>
                                        <p:tgtEl>
                                          <p:spTgt spid="4"/>
                                        </p:tgtEl>
                                      </p:cBhvr>
                                    </p:animEffect>
                                  </p:childTnLst>
                                </p:cTn>
                              </p:par>
                            </p:childTnLst>
                          </p:cTn>
                        </p:par>
                        <p:par>
                          <p:cTn id="12" fill="hold">
                            <p:stCondLst>
                              <p:cond delay="1700"/>
                            </p:stCondLst>
                            <p:childTnLst>
                              <p:par>
                                <p:cTn id="13" presetID="22" presetClass="entr" presetSubtype="1"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up)">
                                      <p:cBhvr>
                                        <p:cTn id="15" dur="1700"/>
                                        <p:tgtEl>
                                          <p:spTgt spid="6"/>
                                        </p:tgtEl>
                                      </p:cBhvr>
                                    </p:animEffect>
                                  </p:childTnLst>
                                </p:cTn>
                              </p:par>
                            </p:childTnLst>
                          </p:cTn>
                        </p:par>
                        <p:par>
                          <p:cTn id="16" fill="hold">
                            <p:stCondLst>
                              <p:cond delay="3400"/>
                            </p:stCondLst>
                            <p:childTnLst>
                              <p:par>
                                <p:cTn id="17" presetID="22" presetClass="entr" presetSubtype="1"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up)">
                                      <p:cBhvr>
                                        <p:cTn id="19" dur="17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0" fill="hold" display="0">
                  <p:stCondLst>
                    <p:cond delay="indefinite"/>
                  </p:stCondLst>
                </p:cTn>
                <p:tgtEl>
                  <p:spTgt spid="54"/>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59FFD43-5913-8697-CF09-579415C86E6A}"/>
              </a:ext>
            </a:extLst>
          </p:cNvPr>
          <p:cNvSpPr>
            <a:spLocks noGrp="1"/>
          </p:cNvSpPr>
          <p:nvPr>
            <p:ph idx="1"/>
          </p:nvPr>
        </p:nvSpPr>
        <p:spPr>
          <a:xfrm>
            <a:off x="3920646" y="37578"/>
            <a:ext cx="5123146" cy="6740848"/>
          </a:xfrm>
        </p:spPr>
        <p:txBody>
          <a:bodyPr>
            <a:normAutofit/>
          </a:bodyPr>
          <a:lstStyle/>
          <a:p>
            <a:pPr marL="0" indent="0">
              <a:buNone/>
            </a:pPr>
            <a:endParaRPr lang="en-US" dirty="0">
              <a:solidFill>
                <a:srgbClr val="000000"/>
              </a:solidFill>
              <a:latin typeface="Arial" panose="020B0604020202020204" pitchFamily="34" charset="0"/>
            </a:endParaRPr>
          </a:p>
          <a:p>
            <a:pPr marL="0" indent="0">
              <a:buNone/>
            </a:pPr>
            <a:r>
              <a:rPr lang="en-US" sz="1800" b="0" i="0" u="none" strike="noStrike" baseline="0" dirty="0">
                <a:solidFill>
                  <a:srgbClr val="000000"/>
                </a:solidFill>
                <a:latin typeface="Arial" panose="020B0604020202020204" pitchFamily="34" charset="0"/>
              </a:rPr>
              <a:t>Assist</a:t>
            </a:r>
            <a:r>
              <a:rPr lang="en-US" sz="1800" b="0" i="0" u="none" strike="noStrike" dirty="0">
                <a:solidFill>
                  <a:srgbClr val="000000"/>
                </a:solidFill>
                <a:latin typeface="Arial" panose="020B0604020202020204" pitchFamily="34" charset="0"/>
              </a:rPr>
              <a:t> LG </a:t>
            </a:r>
            <a:r>
              <a:rPr lang="en-US" sz="1800" b="0" i="0" u="none" strike="noStrike" baseline="0" dirty="0">
                <a:solidFill>
                  <a:srgbClr val="000000"/>
                </a:solidFill>
                <a:latin typeface="Arial" panose="020B0604020202020204" pitchFamily="34" charset="0"/>
              </a:rPr>
              <a:t> in determining risk to address the Acts requirement to </a:t>
            </a:r>
            <a:r>
              <a:rPr lang="en-US" sz="1800" b="1" i="0" u="none" strike="noStrike" baseline="0" dirty="0">
                <a:solidFill>
                  <a:srgbClr val="000000"/>
                </a:solidFill>
                <a:latin typeface="Arial" panose="020B0604020202020204" pitchFamily="34" charset="0"/>
              </a:rPr>
              <a:t>‘ought reasonably to know’</a:t>
            </a:r>
          </a:p>
          <a:p>
            <a:pPr marL="0" indent="0">
              <a:buNone/>
            </a:pPr>
            <a:endParaRPr lang="en-US" dirty="0">
              <a:solidFill>
                <a:srgbClr val="000000"/>
              </a:solidFill>
              <a:latin typeface="Arial" panose="020B0604020202020204" pitchFamily="34" charset="0"/>
            </a:endParaRPr>
          </a:p>
          <a:p>
            <a:pPr marL="0" indent="0">
              <a:buNone/>
            </a:pPr>
            <a:endParaRPr lang="en-US" sz="1800" b="0" i="0" u="none" strike="noStrike" baseline="0" dirty="0">
              <a:solidFill>
                <a:srgbClr val="000000"/>
              </a:solidFill>
              <a:latin typeface="Arial" panose="020B0604020202020204" pitchFamily="34" charset="0"/>
            </a:endParaRPr>
          </a:p>
          <a:p>
            <a:pPr marL="0" indent="0">
              <a:buNone/>
            </a:pPr>
            <a:r>
              <a:rPr lang="en-US" sz="1800" b="0" i="0" u="none" strike="noStrike" baseline="0" dirty="0">
                <a:solidFill>
                  <a:srgbClr val="000000"/>
                </a:solidFill>
                <a:latin typeface="Arial" panose="020B0604020202020204" pitchFamily="34" charset="0"/>
              </a:rPr>
              <a:t>Address the acts requirement for land managers to take all </a:t>
            </a:r>
            <a:r>
              <a:rPr lang="en-US" sz="1800" b="1" i="0" u="none" strike="noStrike" baseline="0" dirty="0">
                <a:solidFill>
                  <a:srgbClr val="000000"/>
                </a:solidFill>
                <a:latin typeface="Arial" panose="020B0604020202020204" pitchFamily="34" charset="0"/>
              </a:rPr>
              <a:t>reasonable and practical measures</a:t>
            </a:r>
            <a:r>
              <a:rPr lang="en-US" sz="1800" b="0" i="0" u="none" strike="noStrike" baseline="0" dirty="0">
                <a:solidFill>
                  <a:srgbClr val="000000"/>
                </a:solidFill>
                <a:latin typeface="Arial" panose="020B0604020202020204" pitchFamily="34" charset="0"/>
              </a:rPr>
              <a:t> to prevent or </a:t>
            </a:r>
            <a:r>
              <a:rPr lang="en-US" sz="1800" b="0" i="0" u="none" strike="noStrike" baseline="0" dirty="0" err="1">
                <a:solidFill>
                  <a:srgbClr val="000000"/>
                </a:solidFill>
                <a:latin typeface="Arial" panose="020B0604020202020204" pitchFamily="34" charset="0"/>
              </a:rPr>
              <a:t>minimise</a:t>
            </a:r>
            <a:r>
              <a:rPr lang="en-US" sz="1800" b="0" i="0" u="none" strike="noStrike" baseline="0" dirty="0">
                <a:solidFill>
                  <a:srgbClr val="000000"/>
                </a:solidFill>
                <a:latin typeface="Arial" panose="020B0604020202020204" pitchFamily="34" charset="0"/>
              </a:rPr>
              <a:t> the biosecurity risk. </a:t>
            </a:r>
          </a:p>
          <a:p>
            <a:pPr marL="0" indent="0">
              <a:buNone/>
            </a:pPr>
            <a:endParaRPr lang="en-US" dirty="0">
              <a:solidFill>
                <a:srgbClr val="000000"/>
              </a:solidFill>
              <a:latin typeface="Arial" panose="020B0604020202020204" pitchFamily="34" charset="0"/>
            </a:endParaRPr>
          </a:p>
          <a:p>
            <a:pPr marL="0" indent="0">
              <a:buNone/>
            </a:pPr>
            <a:endParaRPr lang="en-US" sz="1800" b="0" i="0" u="none" strike="noStrike" baseline="0" dirty="0">
              <a:solidFill>
                <a:srgbClr val="000000"/>
              </a:solidFill>
              <a:latin typeface="Arial" panose="020B0604020202020204" pitchFamily="34" charset="0"/>
            </a:endParaRPr>
          </a:p>
          <a:p>
            <a:pPr marL="0" indent="0">
              <a:buNone/>
            </a:pPr>
            <a:endParaRPr lang="en-US" sz="1800" b="0" i="0" u="none" strike="noStrike" baseline="0" dirty="0">
              <a:solidFill>
                <a:srgbClr val="000000"/>
              </a:solidFill>
              <a:latin typeface="Arial" panose="020B0604020202020204" pitchFamily="34" charset="0"/>
            </a:endParaRPr>
          </a:p>
          <a:p>
            <a:pPr marL="0" indent="0">
              <a:buNone/>
            </a:pPr>
            <a:endParaRPr lang="en-US" dirty="0">
              <a:solidFill>
                <a:srgbClr val="000000"/>
              </a:solidFill>
              <a:latin typeface="Arial" panose="020B0604020202020204" pitchFamily="34" charset="0"/>
            </a:endParaRPr>
          </a:p>
          <a:p>
            <a:pPr marL="0" indent="0">
              <a:buNone/>
            </a:pPr>
            <a:r>
              <a:rPr lang="en-US" sz="1800" b="0" i="0" u="none" strike="noStrike" baseline="0" dirty="0">
                <a:solidFill>
                  <a:srgbClr val="000000"/>
                </a:solidFill>
                <a:latin typeface="Arial" panose="020B0604020202020204" pitchFamily="34" charset="0"/>
              </a:rPr>
              <a:t>Assist </a:t>
            </a:r>
            <a:r>
              <a:rPr lang="en-US" dirty="0">
                <a:solidFill>
                  <a:srgbClr val="000000"/>
                </a:solidFill>
                <a:latin typeface="Arial" panose="020B0604020202020204" pitchFamily="34" charset="0"/>
              </a:rPr>
              <a:t>Local Government in communicating biosecurity risk, practical measures and </a:t>
            </a:r>
            <a:r>
              <a:rPr lang="en-US" sz="1800" b="1" i="0" u="none" strike="noStrike" baseline="0" dirty="0">
                <a:solidFill>
                  <a:srgbClr val="000000"/>
                </a:solidFill>
                <a:latin typeface="Arial" panose="020B0604020202020204" pitchFamily="34" charset="0"/>
              </a:rPr>
              <a:t>encouraging land managers to meet their obligations</a:t>
            </a:r>
            <a:endParaRPr lang="en-AU" sz="1800" b="1" i="0" u="none" strike="noStrike" baseline="0" dirty="0">
              <a:solidFill>
                <a:srgbClr val="000000"/>
              </a:solidFill>
              <a:latin typeface="Arial" panose="020B0604020202020204" pitchFamily="34" charset="0"/>
            </a:endParaRPr>
          </a:p>
          <a:p>
            <a:pPr marL="0" indent="0">
              <a:buNone/>
            </a:pPr>
            <a:endParaRPr lang="en-AU" sz="1800" b="0" i="0" u="none" strike="noStrike" baseline="0" dirty="0">
              <a:solidFill>
                <a:srgbClr val="000000"/>
              </a:solidFill>
              <a:latin typeface="Arial" panose="020B0604020202020204" pitchFamily="34" charset="0"/>
            </a:endParaRPr>
          </a:p>
        </p:txBody>
      </p:sp>
      <p:pic>
        <p:nvPicPr>
          <p:cNvPr id="7" name="Content Placeholder 5" descr="A close up of a sign&#10;&#10;Description automatically generated">
            <a:extLst>
              <a:ext uri="{FF2B5EF4-FFF2-40B4-BE49-F238E27FC236}">
                <a16:creationId xmlns:a16="http://schemas.microsoft.com/office/drawing/2014/main" id="{A8B70CBB-362E-FE30-16C0-9B9C1ACBF8B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17884" y="37578"/>
            <a:ext cx="3049905" cy="2325370"/>
          </a:xfrm>
          <a:custGeom>
            <a:avLst/>
            <a:gdLst/>
            <a:ahLst/>
            <a:cxnLst/>
            <a:rect l="l" t="t" r="r" b="b"/>
            <a:pathLst>
              <a:path w="2487175" h="2487175">
                <a:moveTo>
                  <a:pt x="67328" y="0"/>
                </a:moveTo>
                <a:lnTo>
                  <a:pt x="2419847" y="0"/>
                </a:lnTo>
                <a:cubicBezTo>
                  <a:pt x="2457031" y="0"/>
                  <a:pt x="2487175" y="30144"/>
                  <a:pt x="2487175" y="67328"/>
                </a:cubicBezTo>
                <a:lnTo>
                  <a:pt x="2487175" y="2419847"/>
                </a:lnTo>
                <a:cubicBezTo>
                  <a:pt x="2487175" y="2457031"/>
                  <a:pt x="2457031" y="2487175"/>
                  <a:pt x="2419847" y="2487175"/>
                </a:cubicBezTo>
                <a:lnTo>
                  <a:pt x="67328" y="2487175"/>
                </a:lnTo>
                <a:cubicBezTo>
                  <a:pt x="30144" y="2487175"/>
                  <a:pt x="0" y="2457031"/>
                  <a:pt x="0" y="2419847"/>
                </a:cubicBezTo>
                <a:lnTo>
                  <a:pt x="0" y="67328"/>
                </a:lnTo>
                <a:cubicBezTo>
                  <a:pt x="0" y="30144"/>
                  <a:pt x="30144" y="0"/>
                  <a:pt x="67328" y="0"/>
                </a:cubicBezTo>
                <a:close/>
              </a:path>
            </a:pathLst>
          </a:custGeom>
        </p:spPr>
      </p:pic>
      <p:pic>
        <p:nvPicPr>
          <p:cNvPr id="8" name="Picture 7" descr="A picture containing drawing&#10;&#10;Description automatically generated">
            <a:extLst>
              <a:ext uri="{FF2B5EF4-FFF2-40B4-BE49-F238E27FC236}">
                <a16:creationId xmlns:a16="http://schemas.microsoft.com/office/drawing/2014/main" id="{369DEB69-0558-98BB-B91D-91FD808025C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98198" y="4453056"/>
            <a:ext cx="3070225" cy="2325370"/>
          </a:xfrm>
          <a:custGeom>
            <a:avLst/>
            <a:gdLst/>
            <a:ahLst/>
            <a:cxnLst/>
            <a:rect l="l" t="t" r="r" b="b"/>
            <a:pathLst>
              <a:path w="2028107" h="1916009">
                <a:moveTo>
                  <a:pt x="35370" y="0"/>
                </a:moveTo>
                <a:lnTo>
                  <a:pt x="1992737" y="0"/>
                </a:lnTo>
                <a:cubicBezTo>
                  <a:pt x="2012271" y="0"/>
                  <a:pt x="2028107" y="15836"/>
                  <a:pt x="2028107" y="35370"/>
                </a:cubicBezTo>
                <a:lnTo>
                  <a:pt x="2028107" y="1880639"/>
                </a:lnTo>
                <a:cubicBezTo>
                  <a:pt x="2028107" y="1900173"/>
                  <a:pt x="2012271" y="1916009"/>
                  <a:pt x="1992737" y="1916009"/>
                </a:cubicBezTo>
                <a:lnTo>
                  <a:pt x="35370" y="1916009"/>
                </a:lnTo>
                <a:cubicBezTo>
                  <a:pt x="15836" y="1916009"/>
                  <a:pt x="0" y="1900173"/>
                  <a:pt x="0" y="1880639"/>
                </a:cubicBezTo>
                <a:lnTo>
                  <a:pt x="0" y="35370"/>
                </a:lnTo>
                <a:cubicBezTo>
                  <a:pt x="0" y="15836"/>
                  <a:pt x="15836" y="0"/>
                  <a:pt x="35370" y="0"/>
                </a:cubicBezTo>
                <a:close/>
              </a:path>
            </a:pathLst>
          </a:custGeom>
        </p:spPr>
      </p:pic>
      <p:pic>
        <p:nvPicPr>
          <p:cNvPr id="9" name="Picture 8" descr="A screenshot of a cell phone&#10;&#10;Description automatically generated">
            <a:extLst>
              <a:ext uri="{FF2B5EF4-FFF2-40B4-BE49-F238E27FC236}">
                <a16:creationId xmlns:a16="http://schemas.microsoft.com/office/drawing/2014/main" id="{154EB668-DD0A-FF42-23E4-6E0A8E231EC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17884" y="2252302"/>
            <a:ext cx="3030855" cy="2311400"/>
          </a:xfrm>
          <a:custGeom>
            <a:avLst/>
            <a:gdLst/>
            <a:ahLst/>
            <a:cxnLst/>
            <a:rect l="l" t="t" r="r" b="b"/>
            <a:pathLst>
              <a:path w="2028107" h="1916009">
                <a:moveTo>
                  <a:pt x="35370" y="0"/>
                </a:moveTo>
                <a:lnTo>
                  <a:pt x="1992737" y="0"/>
                </a:lnTo>
                <a:cubicBezTo>
                  <a:pt x="2012271" y="0"/>
                  <a:pt x="2028107" y="15836"/>
                  <a:pt x="2028107" y="35370"/>
                </a:cubicBezTo>
                <a:lnTo>
                  <a:pt x="2028107" y="1880639"/>
                </a:lnTo>
                <a:cubicBezTo>
                  <a:pt x="2028107" y="1900173"/>
                  <a:pt x="2012271" y="1916009"/>
                  <a:pt x="1992737" y="1916009"/>
                </a:cubicBezTo>
                <a:lnTo>
                  <a:pt x="35370" y="1916009"/>
                </a:lnTo>
                <a:cubicBezTo>
                  <a:pt x="15836" y="1916009"/>
                  <a:pt x="0" y="1900173"/>
                  <a:pt x="0" y="1880639"/>
                </a:cubicBezTo>
                <a:lnTo>
                  <a:pt x="0" y="35370"/>
                </a:lnTo>
                <a:cubicBezTo>
                  <a:pt x="0" y="15836"/>
                  <a:pt x="15836" y="0"/>
                  <a:pt x="35370" y="0"/>
                </a:cubicBezTo>
                <a:close/>
              </a:path>
            </a:pathLst>
          </a:custGeom>
        </p:spPr>
      </p:pic>
      <p:pic>
        <p:nvPicPr>
          <p:cNvPr id="12" name="Audio 11">
            <a:hlinkClick r:id="" action="ppaction://media"/>
            <a:extLst>
              <a:ext uri="{FF2B5EF4-FFF2-40B4-BE49-F238E27FC236}">
                <a16:creationId xmlns:a16="http://schemas.microsoft.com/office/drawing/2014/main" id="{630B4C3A-9413-2831-AF7D-237492F0195E}"/>
              </a:ext>
            </a:extLst>
          </p:cNvPr>
          <p:cNvPicPr>
            <a:picLocks noChangeAspect="1"/>
          </p:cNvPicPr>
          <p:nvPr>
            <a:audioFile r:link="rId3"/>
            <p:extLst>
              <p:ext uri="{DAA4B4D4-6D71-4841-9C94-3DE7FCFB9230}">
                <p14:media xmlns:p14="http://schemas.microsoft.com/office/powerpoint/2010/main" r:embed="rId2"/>
              </p:ext>
            </p:extLst>
          </p:nvPr>
        </p:nvPicPr>
        <p:blipFill>
          <a:blip r:embed="rId9"/>
          <a:srcRect l="-324094" t="-160938" r="-324094" b="-160938"/>
          <a:stretch>
            <a:fillRect/>
          </a:stretch>
        </p:blipFill>
        <p:spPr>
          <a:xfrm>
            <a:off x="9147683" y="5143500"/>
            <a:ext cx="3040633" cy="1714500"/>
          </a:xfrm>
          <a:prstGeom prst="rect">
            <a:avLst/>
          </a:prstGeom>
        </p:spPr>
      </p:pic>
      <p:pic>
        <p:nvPicPr>
          <p:cNvPr id="4" name="Picture 3">
            <a:extLst>
              <a:ext uri="{FF2B5EF4-FFF2-40B4-BE49-F238E27FC236}">
                <a16:creationId xmlns:a16="http://schemas.microsoft.com/office/drawing/2014/main" id="{3743CC28-DE93-EFC9-BFB7-9573E82B95AC}"/>
              </a:ext>
            </a:extLst>
          </p:cNvPr>
          <p:cNvPicPr>
            <a:picLocks noChangeAspect="1"/>
          </p:cNvPicPr>
          <p:nvPr/>
        </p:nvPicPr>
        <p:blipFill rotWithShape="1">
          <a:blip r:embed="rId10">
            <a:extLst>
              <a:ext uri="{28A0092B-C50C-407E-A947-70E740481C1C}">
                <a14:useLocalDpi xmlns:a14="http://schemas.microsoft.com/office/drawing/2010/main" val="0"/>
              </a:ext>
            </a:extLst>
          </a:blip>
          <a:srcRect l="19466" t="65748" r="58021" b="7764"/>
          <a:stretch/>
        </p:blipFill>
        <p:spPr>
          <a:xfrm>
            <a:off x="0" y="-1047"/>
            <a:ext cx="4565182" cy="2801583"/>
          </a:xfrm>
          <a:prstGeom prst="rect">
            <a:avLst/>
          </a:prstGeom>
        </p:spPr>
      </p:pic>
      <p:pic>
        <p:nvPicPr>
          <p:cNvPr id="6" name="Picture 5">
            <a:extLst>
              <a:ext uri="{FF2B5EF4-FFF2-40B4-BE49-F238E27FC236}">
                <a16:creationId xmlns:a16="http://schemas.microsoft.com/office/drawing/2014/main" id="{38F8909A-83E8-15C4-BFB8-43A866E7570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322982" y="775797"/>
            <a:ext cx="4111886" cy="5869858"/>
          </a:xfrm>
          <a:prstGeom prst="rect">
            <a:avLst/>
          </a:prstGeom>
        </p:spPr>
      </p:pic>
      <p:pic>
        <p:nvPicPr>
          <p:cNvPr id="10" name="Picture 9">
            <a:extLst>
              <a:ext uri="{FF2B5EF4-FFF2-40B4-BE49-F238E27FC236}">
                <a16:creationId xmlns:a16="http://schemas.microsoft.com/office/drawing/2014/main" id="{54AF0717-4743-3168-8A12-1D10F9BBE52B}"/>
              </a:ext>
            </a:extLst>
          </p:cNvPr>
          <p:cNvPicPr>
            <a:picLocks noChangeAspect="1"/>
          </p:cNvPicPr>
          <p:nvPr/>
        </p:nvPicPr>
        <p:blipFill rotWithShape="1">
          <a:blip r:embed="rId10">
            <a:extLst>
              <a:ext uri="{28A0092B-C50C-407E-A947-70E740481C1C}">
                <a14:useLocalDpi xmlns:a14="http://schemas.microsoft.com/office/drawing/2010/main" val="0"/>
              </a:ext>
            </a:extLst>
          </a:blip>
          <a:srcRect l="41501" t="65748" r="35934" b="7764"/>
          <a:stretch/>
        </p:blipFill>
        <p:spPr>
          <a:xfrm>
            <a:off x="-10502" y="4057465"/>
            <a:ext cx="4575684" cy="2801583"/>
          </a:xfrm>
          <a:prstGeom prst="rect">
            <a:avLst/>
          </a:prstGeom>
        </p:spPr>
      </p:pic>
      <p:pic>
        <p:nvPicPr>
          <p:cNvPr id="5" name="Picture 4">
            <a:extLst>
              <a:ext uri="{FF2B5EF4-FFF2-40B4-BE49-F238E27FC236}">
                <a16:creationId xmlns:a16="http://schemas.microsoft.com/office/drawing/2014/main" id="{E322DDFD-DAAD-9DF7-7FCC-44E8970AD97F}"/>
              </a:ext>
            </a:extLst>
          </p:cNvPr>
          <p:cNvPicPr>
            <a:picLocks noChangeAspect="1"/>
          </p:cNvPicPr>
          <p:nvPr/>
        </p:nvPicPr>
        <p:blipFill rotWithShape="1">
          <a:blip r:embed="rId12"/>
          <a:srcRect t="4168" b="58777"/>
          <a:stretch/>
        </p:blipFill>
        <p:spPr>
          <a:xfrm>
            <a:off x="8929360" y="79574"/>
            <a:ext cx="3148116" cy="2592729"/>
          </a:xfrm>
          <a:prstGeom prst="rect">
            <a:avLst/>
          </a:prstGeom>
          <a:ln w="142875">
            <a:solidFill>
              <a:schemeClr val="accent2">
                <a:lumMod val="50000"/>
              </a:schemeClr>
            </a:solidFill>
          </a:ln>
        </p:spPr>
      </p:pic>
    </p:spTree>
    <p:custDataLst>
      <p:tags r:id="rId1"/>
    </p:custDataLst>
    <p:extLst>
      <p:ext uri="{BB962C8B-B14F-4D97-AF65-F5344CB8AC3E}">
        <p14:creationId xmlns:p14="http://schemas.microsoft.com/office/powerpoint/2010/main" val="1180526500"/>
      </p:ext>
    </p:extLst>
  </p:cSld>
  <p:clrMapOvr>
    <a:masterClrMapping/>
  </p:clrMapOvr>
  <mc:AlternateContent xmlns:mc="http://schemas.openxmlformats.org/markup-compatibility/2006" xmlns:p14="http://schemas.microsoft.com/office/powerpoint/2010/main">
    <mc:Choice Requires="p14">
      <p:transition spd="slow" p14:dur="2000" advTm="87406"/>
    </mc:Choice>
    <mc:Fallback xmlns="">
      <p:transition spd="slow" advTm="874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par>
                                <p:cTn id="7" presetID="10" presetClass="entr" presetSubtype="0" fill="hold" nodeType="withEffect">
                                  <p:stCondLst>
                                    <p:cond delay="14500"/>
                                  </p:stCondLst>
                                  <p:childTnLst>
                                    <p:set>
                                      <p:cBhvr>
                                        <p:cTn id="8" dur="1" fill="hold">
                                          <p:stCondLst>
                                            <p:cond delay="0"/>
                                          </p:stCondLst>
                                        </p:cTn>
                                        <p:tgtEl>
                                          <p:spTgt spid="6"/>
                                        </p:tgtEl>
                                        <p:attrNameLst>
                                          <p:attrName>style.visibility</p:attrName>
                                        </p:attrNameLst>
                                      </p:cBhvr>
                                      <p:to>
                                        <p:strVal val="visible"/>
                                      </p:to>
                                    </p:set>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par>
                                <p:cTn id="15" presetID="10" presetClass="exit" presetSubtype="0" fill="hold" nodeType="withEffect">
                                  <p:stCondLst>
                                    <p:cond delay="0"/>
                                  </p:stCondLst>
                                  <p:childTnLst>
                                    <p:animEffect transition="out" filter="fade">
                                      <p:cBhvr>
                                        <p:cTn id="16" dur="500"/>
                                        <p:tgtEl>
                                          <p:spTgt spid="4"/>
                                        </p:tgtEl>
                                      </p:cBhvr>
                                    </p:animEffect>
                                    <p:set>
                                      <p:cBhvr>
                                        <p:cTn id="17" dur="1" fill="hold">
                                          <p:stCondLst>
                                            <p:cond delay="499"/>
                                          </p:stCondLst>
                                        </p:cTn>
                                        <p:tgtEl>
                                          <p:spTgt spid="4"/>
                                        </p:tgtEl>
                                        <p:attrNameLst>
                                          <p:attrName>style.visibility</p:attrName>
                                        </p:attrNameLst>
                                      </p:cBhvr>
                                      <p:to>
                                        <p:strVal val="hidden"/>
                                      </p:to>
                                    </p:set>
                                  </p:childTnLst>
                                </p:cTn>
                              </p:par>
                              <p:par>
                                <p:cTn id="18" presetID="10" presetClass="exit" presetSubtype="0" fill="hold" nodeType="withEffect">
                                  <p:stCondLst>
                                    <p:cond delay="0"/>
                                  </p:stCondLst>
                                  <p:childTnLst>
                                    <p:animEffect transition="out" filter="fade">
                                      <p:cBhvr>
                                        <p:cTn id="19" dur="500"/>
                                        <p:tgtEl>
                                          <p:spTgt spid="10"/>
                                        </p:tgtEl>
                                      </p:cBhvr>
                                    </p:animEffect>
                                    <p:set>
                                      <p:cBhvr>
                                        <p:cTn id="20" dur="1" fill="hold">
                                          <p:stCondLst>
                                            <p:cond delay="499"/>
                                          </p:stCondLst>
                                        </p:cTn>
                                        <p:tgtEl>
                                          <p:spTgt spid="10"/>
                                        </p:tgtEl>
                                        <p:attrNameLst>
                                          <p:attrName>style.visibility</p:attrName>
                                        </p:attrNameLst>
                                      </p:cBhvr>
                                      <p:to>
                                        <p:strVal val="hidden"/>
                                      </p:to>
                                    </p:set>
                                  </p:childTnLst>
                                </p:cTn>
                              </p:par>
                              <p:par>
                                <p:cTn id="21" presetID="10" presetClass="exit" presetSubtype="0" fill="hold" nodeType="withEffect">
                                  <p:stCondLst>
                                    <p:cond delay="0"/>
                                  </p:stCondLst>
                                  <p:childTnLst>
                                    <p:animEffect transition="out" filter="fade">
                                      <p:cBhvr>
                                        <p:cTn id="22" dur="500"/>
                                        <p:tgtEl>
                                          <p:spTgt spid="6"/>
                                        </p:tgtEl>
                                      </p:cBhvr>
                                    </p:animEffect>
                                    <p:set>
                                      <p:cBhvr>
                                        <p:cTn id="23" dur="1" fill="hold">
                                          <p:stCondLst>
                                            <p:cond delay="499"/>
                                          </p:stCondLst>
                                        </p:cTn>
                                        <p:tgtEl>
                                          <p:spTgt spid="6"/>
                                        </p:tgtEl>
                                        <p:attrNameLst>
                                          <p:attrName>style.visibility</p:attrName>
                                        </p:attrNameLst>
                                      </p:cBhvr>
                                      <p:to>
                                        <p:strVal val="hidden"/>
                                      </p:to>
                                    </p:set>
                                  </p:childTnLst>
                                </p:cTn>
                              </p:par>
                              <p:par>
                                <p:cTn id="24" presetID="10" presetClass="exit" presetSubtype="0" fill="hold" nodeType="withEffect">
                                  <p:stCondLst>
                                    <p:cond delay="0"/>
                                  </p:stCondLst>
                                  <p:childTnLst>
                                    <p:animEffect transition="out" filter="fade">
                                      <p:cBhvr>
                                        <p:cTn id="25" dur="500"/>
                                        <p:tgtEl>
                                          <p:spTgt spid="5"/>
                                        </p:tgtEl>
                                      </p:cBhvr>
                                    </p:animEffect>
                                    <p:set>
                                      <p:cBhvr>
                                        <p:cTn id="26" dur="1" fill="hold">
                                          <p:stCondLst>
                                            <p:cond delay="499"/>
                                          </p:stCondLst>
                                        </p:cTn>
                                        <p:tgtEl>
                                          <p:spTgt spid="5"/>
                                        </p:tgtEl>
                                        <p:attrNameLst>
                                          <p:attrName>style.visibility</p:attrName>
                                        </p:attrNameLst>
                                      </p:cBhvr>
                                      <p:to>
                                        <p:strVal val="hidden"/>
                                      </p:to>
                                    </p:set>
                                  </p:childTnLst>
                                </p:cTn>
                              </p:par>
                            </p:childTnLst>
                          </p:cTn>
                        </p:par>
                        <p:par>
                          <p:cTn id="27" fill="hold">
                            <p:stCondLst>
                              <p:cond delay="500"/>
                            </p:stCondLst>
                            <p:childTnLst>
                              <p:par>
                                <p:cTn id="28" presetID="10" presetClass="entr" presetSubtype="0" fill="hold" nodeType="afterEffect">
                                  <p:stCondLst>
                                    <p:cond delay="0"/>
                                  </p:stCondLst>
                                  <p:childTnLst>
                                    <p:set>
                                      <p:cBhvr>
                                        <p:cTn id="29" dur="1" fill="hold">
                                          <p:stCondLst>
                                            <p:cond delay="0"/>
                                          </p:stCondLst>
                                        </p:cTn>
                                        <p:tgtEl>
                                          <p:spTgt spid="3">
                                            <p:txEl>
                                              <p:pRg st="1" end="1"/>
                                            </p:txEl>
                                          </p:spTgt>
                                        </p:tgtEl>
                                        <p:attrNameLst>
                                          <p:attrName>style.visibility</p:attrName>
                                        </p:attrNameLst>
                                      </p:cBhvr>
                                      <p:to>
                                        <p:strVal val="visible"/>
                                      </p:to>
                                    </p:set>
                                    <p:animEffect transition="in" filter="fade">
                                      <p:cBhvr>
                                        <p:cTn id="30" dur="500"/>
                                        <p:tgtEl>
                                          <p:spTgt spid="3">
                                            <p:txEl>
                                              <p:pRg st="1" end="1"/>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500"/>
                                        <p:tgtEl>
                                          <p:spTgt spid="9"/>
                                        </p:tgtEl>
                                      </p:cBhvr>
                                    </p:animEffect>
                                  </p:childTnLst>
                                </p:cTn>
                              </p:par>
                            </p:childTnLst>
                          </p:cTn>
                        </p:par>
                        <p:par>
                          <p:cTn id="36" fill="hold">
                            <p:stCondLst>
                              <p:cond delay="500"/>
                            </p:stCondLst>
                            <p:childTnLst>
                              <p:par>
                                <p:cTn id="37" presetID="10" presetClass="entr" presetSubtype="0" fill="hold" nodeType="afterEffect">
                                  <p:stCondLst>
                                    <p:cond delay="0"/>
                                  </p:stCondLst>
                                  <p:childTnLst>
                                    <p:set>
                                      <p:cBhvr>
                                        <p:cTn id="38" dur="1" fill="hold">
                                          <p:stCondLst>
                                            <p:cond delay="0"/>
                                          </p:stCondLst>
                                        </p:cTn>
                                        <p:tgtEl>
                                          <p:spTgt spid="3">
                                            <p:txEl>
                                              <p:pRg st="4" end="4"/>
                                            </p:txEl>
                                          </p:spTgt>
                                        </p:tgtEl>
                                        <p:attrNameLst>
                                          <p:attrName>style.visibility</p:attrName>
                                        </p:attrNameLst>
                                      </p:cBhvr>
                                      <p:to>
                                        <p:strVal val="visible"/>
                                      </p:to>
                                    </p:set>
                                    <p:animEffect transition="in" filter="fade">
                                      <p:cBhvr>
                                        <p:cTn id="39" dur="500"/>
                                        <p:tgtEl>
                                          <p:spTgt spid="3">
                                            <p:txEl>
                                              <p:pRg st="4" end="4"/>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8"/>
                                        </p:tgtEl>
                                        <p:attrNameLst>
                                          <p:attrName>style.visibility</p:attrName>
                                        </p:attrNameLst>
                                      </p:cBhvr>
                                      <p:to>
                                        <p:strVal val="visible"/>
                                      </p:to>
                                    </p:set>
                                    <p:animEffect transition="in" filter="fade">
                                      <p:cBhvr>
                                        <p:cTn id="44" dur="500"/>
                                        <p:tgtEl>
                                          <p:spTgt spid="8"/>
                                        </p:tgtEl>
                                      </p:cBhvr>
                                    </p:animEffect>
                                  </p:childTnLst>
                                </p:cTn>
                              </p:par>
                            </p:childTnLst>
                          </p:cTn>
                        </p:par>
                        <p:par>
                          <p:cTn id="45" fill="hold">
                            <p:stCondLst>
                              <p:cond delay="500"/>
                            </p:stCondLst>
                            <p:childTnLst>
                              <p:par>
                                <p:cTn id="46" presetID="10" presetClass="entr" presetSubtype="0" fill="hold" nodeType="afterEffect">
                                  <p:stCondLst>
                                    <p:cond delay="0"/>
                                  </p:stCondLst>
                                  <p:childTnLst>
                                    <p:set>
                                      <p:cBhvr>
                                        <p:cTn id="47" dur="1" fill="hold">
                                          <p:stCondLst>
                                            <p:cond delay="0"/>
                                          </p:stCondLst>
                                        </p:cTn>
                                        <p:tgtEl>
                                          <p:spTgt spid="3">
                                            <p:txEl>
                                              <p:pRg st="9" end="9"/>
                                            </p:txEl>
                                          </p:spTgt>
                                        </p:tgtEl>
                                        <p:attrNameLst>
                                          <p:attrName>style.visibility</p:attrName>
                                        </p:attrNameLst>
                                      </p:cBhvr>
                                      <p:to>
                                        <p:strVal val="visible"/>
                                      </p:to>
                                    </p:set>
                                    <p:animEffect transition="in" filter="fade">
                                      <p:cBhvr>
                                        <p:cTn id="48"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9" fill="hold" display="0">
                  <p:stCondLst>
                    <p:cond delay="indefinite"/>
                  </p:stCondLst>
                  <p:endCondLst>
                    <p:cond evt="onStopAudio" delay="0">
                      <p:tgtEl>
                        <p:sldTgt/>
                      </p:tgtEl>
                    </p:cond>
                  </p:endCondLst>
                </p:cTn>
                <p:tgtEl>
                  <p:spTgt spid="1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0E8F178-D369-6147-8DDD-347BE4420766}"/>
              </a:ext>
            </a:extLst>
          </p:cNvPr>
          <p:cNvPicPr>
            <a:picLocks noChangeAspect="1"/>
          </p:cNvPicPr>
          <p:nvPr/>
        </p:nvPicPr>
        <p:blipFill>
          <a:blip r:embed="rId6"/>
          <a:stretch>
            <a:fillRect/>
          </a:stretch>
        </p:blipFill>
        <p:spPr>
          <a:xfrm>
            <a:off x="0" y="0"/>
            <a:ext cx="9344025" cy="899283"/>
          </a:xfrm>
          <a:prstGeom prst="rect">
            <a:avLst/>
          </a:prstGeom>
        </p:spPr>
      </p:pic>
      <p:pic>
        <p:nvPicPr>
          <p:cNvPr id="7" name="Picture 6">
            <a:extLst>
              <a:ext uri="{FF2B5EF4-FFF2-40B4-BE49-F238E27FC236}">
                <a16:creationId xmlns:a16="http://schemas.microsoft.com/office/drawing/2014/main" id="{01A9CC17-80C4-1666-5E80-9B6DF6579DBA}"/>
              </a:ext>
            </a:extLst>
          </p:cNvPr>
          <p:cNvPicPr>
            <a:picLocks noChangeAspect="1"/>
          </p:cNvPicPr>
          <p:nvPr/>
        </p:nvPicPr>
        <p:blipFill>
          <a:blip r:embed="rId7"/>
          <a:stretch>
            <a:fillRect/>
          </a:stretch>
        </p:blipFill>
        <p:spPr>
          <a:xfrm>
            <a:off x="415872" y="1454059"/>
            <a:ext cx="5565828" cy="5054027"/>
          </a:xfrm>
          <a:prstGeom prst="rect">
            <a:avLst/>
          </a:prstGeom>
        </p:spPr>
      </p:pic>
      <p:sp>
        <p:nvSpPr>
          <p:cNvPr id="8" name="Rectangle 7">
            <a:extLst>
              <a:ext uri="{FF2B5EF4-FFF2-40B4-BE49-F238E27FC236}">
                <a16:creationId xmlns:a16="http://schemas.microsoft.com/office/drawing/2014/main" id="{9101C371-6A71-2BFB-3517-1B66CE8498C7}"/>
              </a:ext>
            </a:extLst>
          </p:cNvPr>
          <p:cNvSpPr/>
          <p:nvPr/>
        </p:nvSpPr>
        <p:spPr>
          <a:xfrm rot="529255">
            <a:off x="406471" y="6278608"/>
            <a:ext cx="2298254" cy="5097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Rectangle 8">
            <a:extLst>
              <a:ext uri="{FF2B5EF4-FFF2-40B4-BE49-F238E27FC236}">
                <a16:creationId xmlns:a16="http://schemas.microsoft.com/office/drawing/2014/main" id="{C92E247D-A5F4-3458-50F8-AB8E6908DED6}"/>
              </a:ext>
            </a:extLst>
          </p:cNvPr>
          <p:cNvSpPr/>
          <p:nvPr/>
        </p:nvSpPr>
        <p:spPr>
          <a:xfrm rot="21084681">
            <a:off x="3641582" y="6346375"/>
            <a:ext cx="1428750" cy="32341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pic>
        <p:nvPicPr>
          <p:cNvPr id="11" name="Picture 10">
            <a:extLst>
              <a:ext uri="{FF2B5EF4-FFF2-40B4-BE49-F238E27FC236}">
                <a16:creationId xmlns:a16="http://schemas.microsoft.com/office/drawing/2014/main" id="{CD67BAF1-EF6D-2CA5-E1B9-CDED86ADB183}"/>
              </a:ext>
            </a:extLst>
          </p:cNvPr>
          <p:cNvPicPr>
            <a:picLocks noChangeAspect="1"/>
          </p:cNvPicPr>
          <p:nvPr/>
        </p:nvPicPr>
        <p:blipFill>
          <a:blip r:embed="rId8"/>
          <a:stretch>
            <a:fillRect/>
          </a:stretch>
        </p:blipFill>
        <p:spPr>
          <a:xfrm>
            <a:off x="5981700" y="1066443"/>
            <a:ext cx="4857750" cy="5536161"/>
          </a:xfrm>
          <a:prstGeom prst="rect">
            <a:avLst/>
          </a:prstGeom>
        </p:spPr>
      </p:pic>
      <p:sp>
        <p:nvSpPr>
          <p:cNvPr id="12" name="Rectangle 11">
            <a:extLst>
              <a:ext uri="{FF2B5EF4-FFF2-40B4-BE49-F238E27FC236}">
                <a16:creationId xmlns:a16="http://schemas.microsoft.com/office/drawing/2014/main" id="{C72E4A82-ACEA-90CE-E208-C65AF8E42391}"/>
              </a:ext>
            </a:extLst>
          </p:cNvPr>
          <p:cNvSpPr/>
          <p:nvPr/>
        </p:nvSpPr>
        <p:spPr>
          <a:xfrm>
            <a:off x="6061109" y="5295899"/>
            <a:ext cx="3282916" cy="13067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51" name="Audio 50">
            <a:hlinkClick r:id="" action="ppaction://media"/>
            <a:extLst>
              <a:ext uri="{FF2B5EF4-FFF2-40B4-BE49-F238E27FC236}">
                <a16:creationId xmlns:a16="http://schemas.microsoft.com/office/drawing/2014/main" id="{85ECC02B-32BC-7AC4-8807-0F2EF74F277A}"/>
              </a:ext>
            </a:extLst>
          </p:cNvPr>
          <p:cNvPicPr>
            <a:picLocks noChangeAspect="1"/>
          </p:cNvPicPr>
          <p:nvPr>
            <a:audioFile r:link="rId3"/>
            <p:extLst>
              <p:ext uri="{DAA4B4D4-6D71-4841-9C94-3DE7FCFB9230}">
                <p14:media xmlns:p14="http://schemas.microsoft.com/office/powerpoint/2010/main" r:embed="rId2"/>
              </p:ext>
            </p:extLst>
          </p:nvPr>
        </p:nvPicPr>
        <p:blipFill>
          <a:blip r:embed="rId9"/>
          <a:srcRect l="-324094" t="-160938" r="-324094" b="-160938"/>
          <a:stretch>
            <a:fillRect/>
          </a:stretch>
        </p:blipFill>
        <p:spPr>
          <a:xfrm>
            <a:off x="9147683" y="5143500"/>
            <a:ext cx="3040633" cy="1714500"/>
          </a:xfrm>
          <a:prstGeom prst="rect">
            <a:avLst/>
          </a:prstGeom>
        </p:spPr>
      </p:pic>
    </p:spTree>
    <p:custDataLst>
      <p:tags r:id="rId1"/>
    </p:custDataLst>
    <p:extLst>
      <p:ext uri="{BB962C8B-B14F-4D97-AF65-F5344CB8AC3E}">
        <p14:creationId xmlns:p14="http://schemas.microsoft.com/office/powerpoint/2010/main" val="393370653"/>
      </p:ext>
    </p:extLst>
  </p:cSld>
  <p:clrMapOvr>
    <a:masterClrMapping/>
  </p:clrMapOvr>
  <mc:AlternateContent xmlns:mc="http://schemas.openxmlformats.org/markup-compatibility/2006" xmlns:p14="http://schemas.microsoft.com/office/powerpoint/2010/main">
    <mc:Choice Requires="p14">
      <p:transition spd="slow" p14:dur="2000" advTm="34468"/>
    </mc:Choice>
    <mc:Fallback xmlns="">
      <p:transition spd="slow" advTm="344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1"/>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51"/>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140720-CEE2-B6EB-A6DC-E4C0D8422A9E}"/>
              </a:ext>
            </a:extLst>
          </p:cNvPr>
          <p:cNvSpPr>
            <a:spLocks noGrp="1"/>
          </p:cNvSpPr>
          <p:nvPr>
            <p:ph type="title"/>
          </p:nvPr>
        </p:nvSpPr>
        <p:spPr/>
        <p:txBody>
          <a:bodyPr/>
          <a:lstStyle/>
          <a:p>
            <a:endParaRPr lang="en-AU"/>
          </a:p>
        </p:txBody>
      </p:sp>
      <p:pic>
        <p:nvPicPr>
          <p:cNvPr id="9" name="Content Placeholder 8">
            <a:extLst>
              <a:ext uri="{FF2B5EF4-FFF2-40B4-BE49-F238E27FC236}">
                <a16:creationId xmlns:a16="http://schemas.microsoft.com/office/drawing/2014/main" id="{EDDFD3FE-9980-9046-3A6B-D310D8DFF566}"/>
              </a:ext>
            </a:extLst>
          </p:cNvPr>
          <p:cNvPicPr>
            <a:picLocks noGrp="1" noChangeAspect="1"/>
          </p:cNvPicPr>
          <p:nvPr>
            <p:ph idx="1"/>
          </p:nvPr>
        </p:nvPicPr>
        <p:blipFill>
          <a:blip r:embed="rId6"/>
          <a:stretch>
            <a:fillRect/>
          </a:stretch>
        </p:blipFill>
        <p:spPr>
          <a:xfrm>
            <a:off x="583213" y="3752144"/>
            <a:ext cx="6017611" cy="2961875"/>
          </a:xfrm>
        </p:spPr>
      </p:pic>
      <p:pic>
        <p:nvPicPr>
          <p:cNvPr id="5" name="Picture 4">
            <a:extLst>
              <a:ext uri="{FF2B5EF4-FFF2-40B4-BE49-F238E27FC236}">
                <a16:creationId xmlns:a16="http://schemas.microsoft.com/office/drawing/2014/main" id="{B2841A11-7B81-D927-2779-F6DB2DAF81FD}"/>
              </a:ext>
            </a:extLst>
          </p:cNvPr>
          <p:cNvPicPr>
            <a:picLocks noChangeAspect="1"/>
          </p:cNvPicPr>
          <p:nvPr/>
        </p:nvPicPr>
        <p:blipFill>
          <a:blip r:embed="rId7"/>
          <a:stretch>
            <a:fillRect/>
          </a:stretch>
        </p:blipFill>
        <p:spPr>
          <a:xfrm>
            <a:off x="352423" y="381009"/>
            <a:ext cx="8644327" cy="1571696"/>
          </a:xfrm>
          <a:prstGeom prst="rect">
            <a:avLst/>
          </a:prstGeom>
        </p:spPr>
      </p:pic>
      <p:pic>
        <p:nvPicPr>
          <p:cNvPr id="7" name="Picture 6">
            <a:extLst>
              <a:ext uri="{FF2B5EF4-FFF2-40B4-BE49-F238E27FC236}">
                <a16:creationId xmlns:a16="http://schemas.microsoft.com/office/drawing/2014/main" id="{E80F5CEE-74F0-1CFA-28A3-6AB74807EE53}"/>
              </a:ext>
            </a:extLst>
          </p:cNvPr>
          <p:cNvPicPr>
            <a:picLocks noChangeAspect="1"/>
          </p:cNvPicPr>
          <p:nvPr/>
        </p:nvPicPr>
        <p:blipFill>
          <a:blip r:embed="rId8"/>
          <a:stretch>
            <a:fillRect/>
          </a:stretch>
        </p:blipFill>
        <p:spPr>
          <a:xfrm>
            <a:off x="352422" y="2158991"/>
            <a:ext cx="8644327" cy="1593153"/>
          </a:xfrm>
          <a:prstGeom prst="rect">
            <a:avLst/>
          </a:prstGeom>
        </p:spPr>
      </p:pic>
      <p:pic>
        <p:nvPicPr>
          <p:cNvPr id="17" name="Audio 16">
            <a:hlinkClick r:id="" action="ppaction://media"/>
            <a:extLst>
              <a:ext uri="{FF2B5EF4-FFF2-40B4-BE49-F238E27FC236}">
                <a16:creationId xmlns:a16="http://schemas.microsoft.com/office/drawing/2014/main" id="{721F05D0-F1B5-8690-2862-CD80910AA56D}"/>
              </a:ext>
            </a:extLst>
          </p:cNvPr>
          <p:cNvPicPr>
            <a:picLocks noChangeAspect="1"/>
          </p:cNvPicPr>
          <p:nvPr>
            <a:audioFile r:link="rId3"/>
            <p:extLst>
              <p:ext uri="{DAA4B4D4-6D71-4841-9C94-3DE7FCFB9230}">
                <p14:media xmlns:p14="http://schemas.microsoft.com/office/powerpoint/2010/main" r:embed="rId2"/>
              </p:ext>
            </p:extLst>
          </p:nvPr>
        </p:nvPicPr>
        <p:blipFill>
          <a:blip r:embed="rId9"/>
          <a:srcRect l="-324094" t="-160938" r="-324094" b="-160938"/>
          <a:stretch>
            <a:fillRect/>
          </a:stretch>
        </p:blipFill>
        <p:spPr>
          <a:xfrm>
            <a:off x="9147683" y="5143500"/>
            <a:ext cx="3040633" cy="1714500"/>
          </a:xfrm>
          <a:prstGeom prst="rect">
            <a:avLst/>
          </a:prstGeom>
        </p:spPr>
      </p:pic>
    </p:spTree>
    <p:custDataLst>
      <p:tags r:id="rId1"/>
    </p:custDataLst>
    <p:extLst>
      <p:ext uri="{BB962C8B-B14F-4D97-AF65-F5344CB8AC3E}">
        <p14:creationId xmlns:p14="http://schemas.microsoft.com/office/powerpoint/2010/main" val="3191125019"/>
      </p:ext>
    </p:extLst>
  </p:cSld>
  <p:clrMapOvr>
    <a:masterClrMapping/>
  </p:clrMapOvr>
  <mc:AlternateContent xmlns:mc="http://schemas.openxmlformats.org/markup-compatibility/2006" xmlns:p14="http://schemas.microsoft.com/office/powerpoint/2010/main">
    <mc:Choice Requires="p14">
      <p:transition spd="slow" p14:dur="2000" advTm="40914"/>
    </mc:Choice>
    <mc:Fallback xmlns="">
      <p:transition spd="slow" advTm="409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17"/>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46FC5B7-8A30-3914-EF20-C68866E98BAB}"/>
              </a:ext>
            </a:extLst>
          </p:cNvPr>
          <p:cNvPicPr>
            <a:picLocks noChangeAspect="1"/>
          </p:cNvPicPr>
          <p:nvPr/>
        </p:nvPicPr>
        <p:blipFill>
          <a:blip r:embed="rId6"/>
          <a:stretch>
            <a:fillRect/>
          </a:stretch>
        </p:blipFill>
        <p:spPr>
          <a:xfrm>
            <a:off x="0" y="0"/>
            <a:ext cx="9353549" cy="900199"/>
          </a:xfrm>
          <a:prstGeom prst="rect">
            <a:avLst/>
          </a:prstGeom>
        </p:spPr>
      </p:pic>
      <p:pic>
        <p:nvPicPr>
          <p:cNvPr id="9" name="Picture 8">
            <a:extLst>
              <a:ext uri="{FF2B5EF4-FFF2-40B4-BE49-F238E27FC236}">
                <a16:creationId xmlns:a16="http://schemas.microsoft.com/office/drawing/2014/main" id="{D9ECFED1-729B-A803-92BB-140F369B68B8}"/>
              </a:ext>
            </a:extLst>
          </p:cNvPr>
          <p:cNvPicPr>
            <a:picLocks noChangeAspect="1"/>
          </p:cNvPicPr>
          <p:nvPr/>
        </p:nvPicPr>
        <p:blipFill rotWithShape="1">
          <a:blip r:embed="rId7"/>
          <a:srcRect t="105" b="-1"/>
          <a:stretch/>
        </p:blipFill>
        <p:spPr>
          <a:xfrm>
            <a:off x="430565" y="900199"/>
            <a:ext cx="5792233" cy="5637546"/>
          </a:xfrm>
          <a:prstGeom prst="rect">
            <a:avLst/>
          </a:prstGeom>
        </p:spPr>
      </p:pic>
      <p:sp>
        <p:nvSpPr>
          <p:cNvPr id="10" name="Rectangle 9">
            <a:extLst>
              <a:ext uri="{FF2B5EF4-FFF2-40B4-BE49-F238E27FC236}">
                <a16:creationId xmlns:a16="http://schemas.microsoft.com/office/drawing/2014/main" id="{DDFFF1E2-386B-6630-340B-AB2EC55E5688}"/>
              </a:ext>
            </a:extLst>
          </p:cNvPr>
          <p:cNvSpPr/>
          <p:nvPr/>
        </p:nvSpPr>
        <p:spPr>
          <a:xfrm rot="529255">
            <a:off x="1456567" y="6385221"/>
            <a:ext cx="1428750" cy="32341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 name="Rectangle 10">
            <a:extLst>
              <a:ext uri="{FF2B5EF4-FFF2-40B4-BE49-F238E27FC236}">
                <a16:creationId xmlns:a16="http://schemas.microsoft.com/office/drawing/2014/main" id="{65D497DB-B8FB-CF39-8429-E9EAA259DD6C}"/>
              </a:ext>
            </a:extLst>
          </p:cNvPr>
          <p:cNvSpPr/>
          <p:nvPr/>
        </p:nvSpPr>
        <p:spPr>
          <a:xfrm rot="21084681">
            <a:off x="3962399" y="6376036"/>
            <a:ext cx="1428750" cy="32341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Rectangle 11">
            <a:extLst>
              <a:ext uri="{FF2B5EF4-FFF2-40B4-BE49-F238E27FC236}">
                <a16:creationId xmlns:a16="http://schemas.microsoft.com/office/drawing/2014/main" id="{AD2DEDD4-F73E-B082-9E2F-487B253585D3}"/>
              </a:ext>
            </a:extLst>
          </p:cNvPr>
          <p:cNvSpPr/>
          <p:nvPr/>
        </p:nvSpPr>
        <p:spPr>
          <a:xfrm>
            <a:off x="1440218" y="900199"/>
            <a:ext cx="3967070"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23" name="Audio 22">
            <a:hlinkClick r:id="" action="ppaction://media"/>
            <a:extLst>
              <a:ext uri="{FF2B5EF4-FFF2-40B4-BE49-F238E27FC236}">
                <a16:creationId xmlns:a16="http://schemas.microsoft.com/office/drawing/2014/main" id="{573FA4E2-ABD2-3A2C-2F63-175538783EB2}"/>
              </a:ext>
            </a:extLst>
          </p:cNvPr>
          <p:cNvPicPr>
            <a:picLocks noChangeAspect="1"/>
          </p:cNvPicPr>
          <p:nvPr>
            <a:audioFile r:link="rId3"/>
            <p:extLst>
              <p:ext uri="{DAA4B4D4-6D71-4841-9C94-3DE7FCFB9230}">
                <p14:media xmlns:p14="http://schemas.microsoft.com/office/powerpoint/2010/main" r:embed="rId2"/>
              </p:ext>
            </p:extLst>
          </p:nvPr>
        </p:nvPicPr>
        <p:blipFill>
          <a:blip r:embed="rId8"/>
          <a:srcRect l="-324094" t="-160938" r="-324094" b="-160938"/>
          <a:stretch>
            <a:fillRect/>
          </a:stretch>
        </p:blipFill>
        <p:spPr>
          <a:xfrm>
            <a:off x="9147683" y="5143500"/>
            <a:ext cx="3040633" cy="1714500"/>
          </a:xfrm>
          <a:prstGeom prst="rect">
            <a:avLst/>
          </a:prstGeom>
        </p:spPr>
      </p:pic>
      <p:sp>
        <p:nvSpPr>
          <p:cNvPr id="2" name="Rectangle 1">
            <a:extLst>
              <a:ext uri="{FF2B5EF4-FFF2-40B4-BE49-F238E27FC236}">
                <a16:creationId xmlns:a16="http://schemas.microsoft.com/office/drawing/2014/main" id="{10327A5F-DC4A-BA10-577D-8EE51F9852B1}"/>
              </a:ext>
            </a:extLst>
          </p:cNvPr>
          <p:cNvSpPr/>
          <p:nvPr/>
        </p:nvSpPr>
        <p:spPr>
          <a:xfrm>
            <a:off x="1440218" y="4225636"/>
            <a:ext cx="1651829" cy="1002177"/>
          </a:xfrm>
          <a:prstGeom prst="rect">
            <a:avLst/>
          </a:prstGeom>
          <a:noFill/>
          <a:ln w="38100">
            <a:solidFill>
              <a:srgbClr val="FF0000"/>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AU"/>
          </a:p>
        </p:txBody>
      </p:sp>
    </p:spTree>
    <p:custDataLst>
      <p:tags r:id="rId1"/>
    </p:custDataLst>
    <p:extLst>
      <p:ext uri="{BB962C8B-B14F-4D97-AF65-F5344CB8AC3E}">
        <p14:creationId xmlns:p14="http://schemas.microsoft.com/office/powerpoint/2010/main" val="2976862207"/>
      </p:ext>
    </p:extLst>
  </p:cSld>
  <p:clrMapOvr>
    <a:masterClrMapping/>
  </p:clrMapOvr>
  <mc:AlternateContent xmlns:mc="http://schemas.openxmlformats.org/markup-compatibility/2006" xmlns:p14="http://schemas.microsoft.com/office/powerpoint/2010/main">
    <mc:Choice Requires="p14">
      <p:transition spd="slow" p14:dur="2000" advTm="29011"/>
    </mc:Choice>
    <mc:Fallback xmlns="">
      <p:transition spd="slow" advTm="290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3"/>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23"/>
                </p:tgtEl>
              </p:cMediaNode>
            </p:audio>
          </p:childTnLst>
        </p:cTn>
      </p:par>
    </p:tnLst>
    <p:bldLst>
      <p:bldP spid="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97A9EC-64B0-4F93-AB5E-CE8AEC7BAE85}"/>
              </a:ext>
            </a:extLst>
          </p:cNvPr>
          <p:cNvSpPr>
            <a:spLocks noGrp="1"/>
          </p:cNvSpPr>
          <p:nvPr>
            <p:ph type="title"/>
          </p:nvPr>
        </p:nvSpPr>
        <p:spPr/>
        <p:txBody>
          <a:bodyPr/>
          <a:lstStyle/>
          <a:p>
            <a:endParaRPr lang="en-AU"/>
          </a:p>
        </p:txBody>
      </p:sp>
      <p:pic>
        <p:nvPicPr>
          <p:cNvPr id="5" name="Picture 4">
            <a:extLst>
              <a:ext uri="{FF2B5EF4-FFF2-40B4-BE49-F238E27FC236}">
                <a16:creationId xmlns:a16="http://schemas.microsoft.com/office/drawing/2014/main" id="{B7344C92-5544-CBF1-F76B-705C0E5C4C9C}"/>
              </a:ext>
            </a:extLst>
          </p:cNvPr>
          <p:cNvPicPr>
            <a:picLocks noChangeAspect="1"/>
          </p:cNvPicPr>
          <p:nvPr/>
        </p:nvPicPr>
        <p:blipFill>
          <a:blip r:embed="rId6"/>
          <a:stretch>
            <a:fillRect/>
          </a:stretch>
        </p:blipFill>
        <p:spPr>
          <a:xfrm>
            <a:off x="476250" y="13138"/>
            <a:ext cx="9925050" cy="6844862"/>
          </a:xfrm>
          <a:prstGeom prst="rect">
            <a:avLst/>
          </a:prstGeom>
        </p:spPr>
      </p:pic>
      <p:sp>
        <p:nvSpPr>
          <p:cNvPr id="4" name="Oval 3">
            <a:extLst>
              <a:ext uri="{FF2B5EF4-FFF2-40B4-BE49-F238E27FC236}">
                <a16:creationId xmlns:a16="http://schemas.microsoft.com/office/drawing/2014/main" id="{E6511148-095B-A745-63BC-4F8163A03058}"/>
              </a:ext>
            </a:extLst>
          </p:cNvPr>
          <p:cNvSpPr/>
          <p:nvPr/>
        </p:nvSpPr>
        <p:spPr>
          <a:xfrm>
            <a:off x="334297" y="1278193"/>
            <a:ext cx="1651819" cy="432619"/>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Oval 5">
            <a:extLst>
              <a:ext uri="{FF2B5EF4-FFF2-40B4-BE49-F238E27FC236}">
                <a16:creationId xmlns:a16="http://schemas.microsoft.com/office/drawing/2014/main" id="{33D460D5-572C-E21B-5F99-34291558A3CB}"/>
              </a:ext>
            </a:extLst>
          </p:cNvPr>
          <p:cNvSpPr/>
          <p:nvPr/>
        </p:nvSpPr>
        <p:spPr>
          <a:xfrm>
            <a:off x="2826775" y="-36436"/>
            <a:ext cx="1892709" cy="521109"/>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 name="Oval 6">
            <a:extLst>
              <a:ext uri="{FF2B5EF4-FFF2-40B4-BE49-F238E27FC236}">
                <a16:creationId xmlns:a16="http://schemas.microsoft.com/office/drawing/2014/main" id="{D4BBE257-0D85-2145-7E01-B6DDC4973E5C}"/>
              </a:ext>
            </a:extLst>
          </p:cNvPr>
          <p:cNvSpPr/>
          <p:nvPr/>
        </p:nvSpPr>
        <p:spPr>
          <a:xfrm>
            <a:off x="3737349" y="1268361"/>
            <a:ext cx="2594625" cy="43262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nvGrpSpPr>
          <p:cNvPr id="10" name="Group 9">
            <a:extLst>
              <a:ext uri="{FF2B5EF4-FFF2-40B4-BE49-F238E27FC236}">
                <a16:creationId xmlns:a16="http://schemas.microsoft.com/office/drawing/2014/main" id="{06D39571-4B44-72D4-A646-A7088C39F4EC}"/>
              </a:ext>
            </a:extLst>
          </p:cNvPr>
          <p:cNvGrpSpPr/>
          <p:nvPr/>
        </p:nvGrpSpPr>
        <p:grpSpPr>
          <a:xfrm>
            <a:off x="334297" y="2447828"/>
            <a:ext cx="9911379" cy="2056165"/>
            <a:chOff x="612571" y="909871"/>
            <a:chExt cx="9911379" cy="2056165"/>
          </a:xfrm>
        </p:grpSpPr>
        <p:pic>
          <p:nvPicPr>
            <p:cNvPr id="8" name="Picture 7">
              <a:extLst>
                <a:ext uri="{FF2B5EF4-FFF2-40B4-BE49-F238E27FC236}">
                  <a16:creationId xmlns:a16="http://schemas.microsoft.com/office/drawing/2014/main" id="{DCD1F517-BDF3-E57C-996C-9C7AE764089F}"/>
                </a:ext>
              </a:extLst>
            </p:cNvPr>
            <p:cNvPicPr>
              <a:picLocks noChangeAspect="1"/>
            </p:cNvPicPr>
            <p:nvPr/>
          </p:nvPicPr>
          <p:blipFill rotWithShape="1">
            <a:blip r:embed="rId6"/>
            <a:srcRect l="34427" t="19240" r="1535" b="65577"/>
            <a:stretch/>
          </p:blipFill>
          <p:spPr>
            <a:xfrm>
              <a:off x="634679" y="909871"/>
              <a:ext cx="9889271" cy="1616991"/>
            </a:xfrm>
            <a:prstGeom prst="rect">
              <a:avLst/>
            </a:prstGeom>
          </p:spPr>
        </p:pic>
        <p:pic>
          <p:nvPicPr>
            <p:cNvPr id="9" name="Picture 8">
              <a:extLst>
                <a:ext uri="{FF2B5EF4-FFF2-40B4-BE49-F238E27FC236}">
                  <a16:creationId xmlns:a16="http://schemas.microsoft.com/office/drawing/2014/main" id="{B8C438B8-CB31-762A-B798-8BDFA54F1F1F}"/>
                </a:ext>
              </a:extLst>
            </p:cNvPr>
            <p:cNvPicPr>
              <a:picLocks noChangeAspect="1"/>
            </p:cNvPicPr>
            <p:nvPr/>
          </p:nvPicPr>
          <p:blipFill rotWithShape="1">
            <a:blip r:embed="rId6"/>
            <a:srcRect l="34427" t="64746" r="1535" b="20737"/>
            <a:stretch/>
          </p:blipFill>
          <p:spPr>
            <a:xfrm>
              <a:off x="612571" y="1419924"/>
              <a:ext cx="9889271" cy="1546112"/>
            </a:xfrm>
            <a:prstGeom prst="rect">
              <a:avLst/>
            </a:prstGeom>
          </p:spPr>
        </p:pic>
      </p:grpSp>
      <p:sp>
        <p:nvSpPr>
          <p:cNvPr id="20" name="Rectangle 19">
            <a:extLst>
              <a:ext uri="{FF2B5EF4-FFF2-40B4-BE49-F238E27FC236}">
                <a16:creationId xmlns:a16="http://schemas.microsoft.com/office/drawing/2014/main" id="{A01CE70A-2E89-0BC6-BADD-5886CA42A788}"/>
              </a:ext>
            </a:extLst>
          </p:cNvPr>
          <p:cNvSpPr/>
          <p:nvPr/>
        </p:nvSpPr>
        <p:spPr>
          <a:xfrm>
            <a:off x="334297" y="2957881"/>
            <a:ext cx="9911379" cy="575028"/>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46" name="Audio 45">
            <a:hlinkClick r:id="" action="ppaction://media"/>
            <a:extLst>
              <a:ext uri="{FF2B5EF4-FFF2-40B4-BE49-F238E27FC236}">
                <a16:creationId xmlns:a16="http://schemas.microsoft.com/office/drawing/2014/main" id="{636BB5D7-CDDA-65AB-CE6E-96D43FB70091}"/>
              </a:ext>
            </a:extLst>
          </p:cNvPr>
          <p:cNvPicPr>
            <a:picLocks noChangeAspect="1"/>
          </p:cNvPicPr>
          <p:nvPr>
            <a:audioFile r:link="rId3"/>
            <p:extLst>
              <p:ext uri="{DAA4B4D4-6D71-4841-9C94-3DE7FCFB9230}">
                <p14:media xmlns:p14="http://schemas.microsoft.com/office/powerpoint/2010/main" r:embed="rId2"/>
              </p:ext>
            </p:extLst>
          </p:nvPr>
        </p:nvPicPr>
        <p:blipFill>
          <a:blip r:embed="rId7"/>
          <a:srcRect l="-324094" t="-160938" r="-324094" b="-160938"/>
          <a:stretch>
            <a:fillRect/>
          </a:stretch>
        </p:blipFill>
        <p:spPr>
          <a:xfrm>
            <a:off x="9147683" y="5143500"/>
            <a:ext cx="3040633" cy="1714500"/>
          </a:xfrm>
          <a:prstGeom prst="rect">
            <a:avLst/>
          </a:prstGeom>
        </p:spPr>
      </p:pic>
    </p:spTree>
    <p:custDataLst>
      <p:tags r:id="rId1"/>
    </p:custDataLst>
    <p:extLst>
      <p:ext uri="{BB962C8B-B14F-4D97-AF65-F5344CB8AC3E}">
        <p14:creationId xmlns:p14="http://schemas.microsoft.com/office/powerpoint/2010/main" val="4186299720"/>
      </p:ext>
    </p:extLst>
  </p:cSld>
  <p:clrMapOvr>
    <a:masterClrMapping/>
  </p:clrMapOvr>
  <mc:AlternateContent xmlns:mc="http://schemas.openxmlformats.org/markup-compatibility/2006" xmlns:p14="http://schemas.microsoft.com/office/powerpoint/2010/main">
    <mc:Choice Requires="p14">
      <p:transition spd="slow" p14:dur="2000" advTm="30615"/>
    </mc:Choice>
    <mc:Fallback xmlns="">
      <p:transition spd="slow" advTm="306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6"/>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xit" presetSubtype="0" fill="hold" grpId="1" nodeType="clickEffect">
                                  <p:stCondLst>
                                    <p:cond delay="0"/>
                                  </p:stCondLst>
                                  <p:childTnLst>
                                    <p:animEffect transition="out" filter="fade">
                                      <p:cBhvr>
                                        <p:cTn id="25" dur="500"/>
                                        <p:tgtEl>
                                          <p:spTgt spid="4"/>
                                        </p:tgtEl>
                                      </p:cBhvr>
                                    </p:animEffect>
                                    <p:set>
                                      <p:cBhvr>
                                        <p:cTn id="26" dur="1" fill="hold">
                                          <p:stCondLst>
                                            <p:cond delay="499"/>
                                          </p:stCondLst>
                                        </p:cTn>
                                        <p:tgtEl>
                                          <p:spTgt spid="4"/>
                                        </p:tgtEl>
                                        <p:attrNameLst>
                                          <p:attrName>style.visibility</p:attrName>
                                        </p:attrNameLst>
                                      </p:cBhvr>
                                      <p:to>
                                        <p:strVal val="hidden"/>
                                      </p:to>
                                    </p:set>
                                  </p:childTnLst>
                                </p:cTn>
                              </p:par>
                              <p:par>
                                <p:cTn id="27" presetID="10" presetClass="exit" presetSubtype="0" fill="hold" grpId="1" nodeType="withEffect">
                                  <p:stCondLst>
                                    <p:cond delay="0"/>
                                  </p:stCondLst>
                                  <p:childTnLst>
                                    <p:animEffect transition="out" filter="fade">
                                      <p:cBhvr>
                                        <p:cTn id="28" dur="500"/>
                                        <p:tgtEl>
                                          <p:spTgt spid="6"/>
                                        </p:tgtEl>
                                      </p:cBhvr>
                                    </p:animEffect>
                                    <p:set>
                                      <p:cBhvr>
                                        <p:cTn id="29" dur="1" fill="hold">
                                          <p:stCondLst>
                                            <p:cond delay="499"/>
                                          </p:stCondLst>
                                        </p:cTn>
                                        <p:tgtEl>
                                          <p:spTgt spid="6"/>
                                        </p:tgtEl>
                                        <p:attrNameLst>
                                          <p:attrName>style.visibility</p:attrName>
                                        </p:attrNameLst>
                                      </p:cBhvr>
                                      <p:to>
                                        <p:strVal val="hidden"/>
                                      </p:to>
                                    </p:set>
                                  </p:childTnLst>
                                </p:cTn>
                              </p:par>
                              <p:par>
                                <p:cTn id="30" presetID="10" presetClass="exit" presetSubtype="0" fill="hold" grpId="1" nodeType="withEffect">
                                  <p:stCondLst>
                                    <p:cond delay="0"/>
                                  </p:stCondLst>
                                  <p:childTnLst>
                                    <p:animEffect transition="out" filter="fade">
                                      <p:cBhvr>
                                        <p:cTn id="31" dur="500"/>
                                        <p:tgtEl>
                                          <p:spTgt spid="7"/>
                                        </p:tgtEl>
                                      </p:cBhvr>
                                    </p:animEffect>
                                    <p:set>
                                      <p:cBhvr>
                                        <p:cTn id="32" dur="1" fill="hold">
                                          <p:stCondLst>
                                            <p:cond delay="499"/>
                                          </p:stCondLst>
                                        </p:cTn>
                                        <p:tgtEl>
                                          <p:spTgt spid="7"/>
                                        </p:tgtEl>
                                        <p:attrNameLst>
                                          <p:attrName>style.visibility</p:attrName>
                                        </p:attrNameLst>
                                      </p:cBhvr>
                                      <p:to>
                                        <p:strVal val="hidden"/>
                                      </p:to>
                                    </p:set>
                                  </p:childTnLst>
                                </p:cTn>
                              </p:par>
                              <p:par>
                                <p:cTn id="33" presetID="10" presetClass="exit" presetSubtype="0" fill="hold" nodeType="withEffect">
                                  <p:stCondLst>
                                    <p:cond delay="0"/>
                                  </p:stCondLst>
                                  <p:childTnLst>
                                    <p:animEffect transition="out" filter="fade">
                                      <p:cBhvr>
                                        <p:cTn id="34" dur="500"/>
                                        <p:tgtEl>
                                          <p:spTgt spid="5"/>
                                        </p:tgtEl>
                                      </p:cBhvr>
                                    </p:animEffect>
                                    <p:set>
                                      <p:cBhvr>
                                        <p:cTn id="35" dur="1" fill="hold">
                                          <p:stCondLst>
                                            <p:cond delay="499"/>
                                          </p:stCondLst>
                                        </p:cTn>
                                        <p:tgtEl>
                                          <p:spTgt spid="5"/>
                                        </p:tgtEl>
                                        <p:attrNameLst>
                                          <p:attrName>style.visibility</p:attrName>
                                        </p:attrNameLst>
                                      </p:cBhvr>
                                      <p:to>
                                        <p:strVal val="hidden"/>
                                      </p:to>
                                    </p:set>
                                  </p:childTnLst>
                                </p:cTn>
                              </p:par>
                              <p:par>
                                <p:cTn id="36" presetID="10" presetClass="entr" presetSubtype="0" fill="hold" nodeType="with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fade">
                                      <p:cBhvr>
                                        <p:cTn id="38" dur="500"/>
                                        <p:tgtEl>
                                          <p:spTgt spid="10"/>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fade">
                                      <p:cBhvr>
                                        <p:cTn id="43"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4" fill="hold" display="0">
                  <p:stCondLst>
                    <p:cond delay="indefinite"/>
                  </p:stCondLst>
                  <p:endCondLst>
                    <p:cond evt="onStopAudio" delay="0">
                      <p:tgtEl>
                        <p:sldTgt/>
                      </p:tgtEl>
                    </p:cond>
                  </p:endCondLst>
                </p:cTn>
                <p:tgtEl>
                  <p:spTgt spid="46"/>
                </p:tgtEl>
              </p:cMediaNode>
            </p:audio>
          </p:childTnLst>
        </p:cTn>
      </p:par>
    </p:tnLst>
    <p:bldLst>
      <p:bldP spid="4" grpId="0" animBg="1"/>
      <p:bldP spid="4" grpId="1" animBg="1"/>
      <p:bldP spid="6" grpId="0" animBg="1"/>
      <p:bldP spid="6" grpId="1" animBg="1"/>
      <p:bldP spid="7" grpId="0" animBg="1"/>
      <p:bldP spid="7" grpId="1" animBg="1"/>
      <p:bldP spid="2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8D095F6-F48D-74D3-D789-D15D3DB79B8F}"/>
              </a:ext>
            </a:extLst>
          </p:cNvPr>
          <p:cNvSpPr>
            <a:spLocks noGrp="1"/>
          </p:cNvSpPr>
          <p:nvPr>
            <p:ph idx="1"/>
          </p:nvPr>
        </p:nvSpPr>
        <p:spPr>
          <a:xfrm>
            <a:off x="5073546" y="990599"/>
            <a:ext cx="4200456" cy="5050763"/>
          </a:xfrm>
        </p:spPr>
        <p:txBody>
          <a:bodyPr/>
          <a:lstStyle/>
          <a:p>
            <a:endParaRPr lang="en-AU" dirty="0"/>
          </a:p>
        </p:txBody>
      </p:sp>
      <p:pic>
        <p:nvPicPr>
          <p:cNvPr id="5" name="Picture 4">
            <a:extLst>
              <a:ext uri="{FF2B5EF4-FFF2-40B4-BE49-F238E27FC236}">
                <a16:creationId xmlns:a16="http://schemas.microsoft.com/office/drawing/2014/main" id="{F26876A6-88E7-E16D-EA71-9500970C3915}"/>
              </a:ext>
            </a:extLst>
          </p:cNvPr>
          <p:cNvPicPr>
            <a:picLocks noChangeAspect="1"/>
          </p:cNvPicPr>
          <p:nvPr/>
        </p:nvPicPr>
        <p:blipFill>
          <a:blip r:embed="rId5"/>
          <a:stretch>
            <a:fillRect/>
          </a:stretch>
        </p:blipFill>
        <p:spPr>
          <a:xfrm>
            <a:off x="-1" y="1"/>
            <a:ext cx="9344025" cy="922668"/>
          </a:xfrm>
          <a:prstGeom prst="rect">
            <a:avLst/>
          </a:prstGeom>
        </p:spPr>
      </p:pic>
      <p:pic>
        <p:nvPicPr>
          <p:cNvPr id="9" name="Picture 8">
            <a:extLst>
              <a:ext uri="{FF2B5EF4-FFF2-40B4-BE49-F238E27FC236}">
                <a16:creationId xmlns:a16="http://schemas.microsoft.com/office/drawing/2014/main" id="{50C3AD6B-F18C-6431-8358-1C8FF6D63A31}"/>
              </a:ext>
            </a:extLst>
          </p:cNvPr>
          <p:cNvPicPr>
            <a:picLocks noChangeAspect="1"/>
          </p:cNvPicPr>
          <p:nvPr/>
        </p:nvPicPr>
        <p:blipFill rotWithShape="1">
          <a:blip r:embed="rId6"/>
          <a:srcRect t="1284"/>
          <a:stretch/>
        </p:blipFill>
        <p:spPr>
          <a:xfrm>
            <a:off x="607312" y="990599"/>
            <a:ext cx="4466234" cy="5222171"/>
          </a:xfrm>
          <a:prstGeom prst="rect">
            <a:avLst/>
          </a:prstGeom>
        </p:spPr>
      </p:pic>
      <p:pic>
        <p:nvPicPr>
          <p:cNvPr id="16" name="Audio 15">
            <a:hlinkClick r:id="" action="ppaction://media"/>
            <a:extLst>
              <a:ext uri="{FF2B5EF4-FFF2-40B4-BE49-F238E27FC236}">
                <a16:creationId xmlns:a16="http://schemas.microsoft.com/office/drawing/2014/main" id="{70548A58-AB06-4F11-C05C-6B22C3FF849E}"/>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324094" t="-160938" r="-324094" b="-160938"/>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768364728"/>
      </p:ext>
    </p:extLst>
  </p:cSld>
  <p:clrMapOvr>
    <a:masterClrMapping/>
  </p:clrMapOvr>
  <mc:AlternateContent xmlns:mc="http://schemas.openxmlformats.org/markup-compatibility/2006" xmlns:p14="http://schemas.microsoft.com/office/powerpoint/2010/main">
    <mc:Choice Requires="p14">
      <p:transition spd="slow" p14:dur="2000" advTm="27874"/>
    </mc:Choice>
    <mc:Fallback xmlns="">
      <p:transition spd="slow" advTm="278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E521067-2F9B-0884-CC21-5BDA3B013A20}"/>
              </a:ext>
            </a:extLst>
          </p:cNvPr>
          <p:cNvPicPr>
            <a:picLocks noChangeAspect="1"/>
          </p:cNvPicPr>
          <p:nvPr/>
        </p:nvPicPr>
        <p:blipFill rotWithShape="1">
          <a:blip r:embed="rId5"/>
          <a:srcRect l="1840" r="1340"/>
          <a:stretch/>
        </p:blipFill>
        <p:spPr>
          <a:xfrm>
            <a:off x="-23855" y="-78658"/>
            <a:ext cx="8943846" cy="7020231"/>
          </a:xfrm>
          <a:prstGeom prst="rect">
            <a:avLst/>
          </a:prstGeom>
        </p:spPr>
      </p:pic>
      <p:pic>
        <p:nvPicPr>
          <p:cNvPr id="51" name="Audio 50">
            <a:hlinkClick r:id="" action="ppaction://media"/>
            <a:extLst>
              <a:ext uri="{FF2B5EF4-FFF2-40B4-BE49-F238E27FC236}">
                <a16:creationId xmlns:a16="http://schemas.microsoft.com/office/drawing/2014/main" id="{C0306012-60C2-2DA0-3854-147CCC0B6613}"/>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324094" t="-160938" r="-324094" b="-160938"/>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141989695"/>
      </p:ext>
    </p:extLst>
  </p:cSld>
  <p:clrMapOvr>
    <a:masterClrMapping/>
  </p:clrMapOvr>
  <mc:AlternateContent xmlns:mc="http://schemas.openxmlformats.org/markup-compatibility/2006" xmlns:p14="http://schemas.microsoft.com/office/powerpoint/2010/main">
    <mc:Choice Requires="p14">
      <p:transition spd="slow" p14:dur="2000" advTm="47639"/>
    </mc:Choice>
    <mc:Fallback xmlns="">
      <p:transition spd="slow" advTm="476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1"/>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F02E6B08-F214-C6C5-4EA2-3979A76BA6AB}"/>
              </a:ext>
            </a:extLst>
          </p:cNvPr>
          <p:cNvSpPr txBox="1">
            <a:spLocks/>
          </p:cNvSpPr>
          <p:nvPr/>
        </p:nvSpPr>
        <p:spPr>
          <a:xfrm>
            <a:off x="677334" y="2160590"/>
            <a:ext cx="5668258" cy="1988624"/>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r>
              <a:rPr lang="en-US" dirty="0"/>
              <a:t>Online training delivered to 46 councils statewide</a:t>
            </a:r>
          </a:p>
          <a:p>
            <a:r>
              <a:rPr lang="en-US" dirty="0"/>
              <a:t>Tools being used and adapted across Qld LGAs</a:t>
            </a:r>
          </a:p>
        </p:txBody>
      </p:sp>
      <p:sp>
        <p:nvSpPr>
          <p:cNvPr id="5" name="Content Placeholder 2">
            <a:extLst>
              <a:ext uri="{FF2B5EF4-FFF2-40B4-BE49-F238E27FC236}">
                <a16:creationId xmlns:a16="http://schemas.microsoft.com/office/drawing/2014/main" id="{E7FC36B8-F5F2-4535-B5E4-9A4B5349F33F}"/>
              </a:ext>
            </a:extLst>
          </p:cNvPr>
          <p:cNvSpPr txBox="1">
            <a:spLocks/>
          </p:cNvSpPr>
          <p:nvPr/>
        </p:nvSpPr>
        <p:spPr>
          <a:xfrm>
            <a:off x="677334" y="4379404"/>
            <a:ext cx="5592837" cy="1868996"/>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r>
              <a:rPr lang="en-US" dirty="0"/>
              <a:t>Leading to greater understanding of the new legislation and how to apply it locally</a:t>
            </a:r>
          </a:p>
          <a:p>
            <a:r>
              <a:rPr lang="en-US" dirty="0"/>
              <a:t>Leading to greater consistency in the approach to biosecurity decision making across Queensland</a:t>
            </a:r>
            <a:endParaRPr lang="en-AU" dirty="0"/>
          </a:p>
          <a:p>
            <a:endParaRPr lang="en-US" dirty="0"/>
          </a:p>
        </p:txBody>
      </p:sp>
      <p:sp>
        <p:nvSpPr>
          <p:cNvPr id="6" name="Title 1">
            <a:extLst>
              <a:ext uri="{FF2B5EF4-FFF2-40B4-BE49-F238E27FC236}">
                <a16:creationId xmlns:a16="http://schemas.microsoft.com/office/drawing/2014/main" id="{91691B59-97BA-81D2-436C-BDC06675FF3B}"/>
              </a:ext>
            </a:extLst>
          </p:cNvPr>
          <p:cNvSpPr>
            <a:spLocks noGrp="1"/>
          </p:cNvSpPr>
          <p:nvPr>
            <p:ph type="title"/>
          </p:nvPr>
        </p:nvSpPr>
        <p:spPr>
          <a:xfrm>
            <a:off x="677334" y="609600"/>
            <a:ext cx="8596668" cy="1320800"/>
          </a:xfrm>
        </p:spPr>
        <p:txBody>
          <a:bodyPr/>
          <a:lstStyle/>
          <a:p>
            <a:r>
              <a:rPr lang="en-US" dirty="0"/>
              <a:t>Tool uptake and use</a:t>
            </a:r>
            <a:endParaRPr lang="en-AU" dirty="0"/>
          </a:p>
        </p:txBody>
      </p:sp>
      <p:pic>
        <p:nvPicPr>
          <p:cNvPr id="7" name="Picture 6">
            <a:extLst>
              <a:ext uri="{FF2B5EF4-FFF2-40B4-BE49-F238E27FC236}">
                <a16:creationId xmlns:a16="http://schemas.microsoft.com/office/drawing/2014/main" id="{40B36087-900B-AA71-5239-22C354671F88}"/>
              </a:ext>
            </a:extLst>
          </p:cNvPr>
          <p:cNvPicPr>
            <a:picLocks noChangeAspect="1"/>
          </p:cNvPicPr>
          <p:nvPr/>
        </p:nvPicPr>
        <p:blipFill>
          <a:blip r:embed="rId6"/>
          <a:stretch>
            <a:fillRect/>
          </a:stretch>
        </p:blipFill>
        <p:spPr>
          <a:xfrm>
            <a:off x="6345592" y="552905"/>
            <a:ext cx="5224108" cy="5048621"/>
          </a:xfrm>
          <a:prstGeom prst="rect">
            <a:avLst/>
          </a:prstGeom>
        </p:spPr>
      </p:pic>
      <p:pic>
        <p:nvPicPr>
          <p:cNvPr id="8" name="Picture 7">
            <a:extLst>
              <a:ext uri="{FF2B5EF4-FFF2-40B4-BE49-F238E27FC236}">
                <a16:creationId xmlns:a16="http://schemas.microsoft.com/office/drawing/2014/main" id="{2EE8F221-A4CC-0309-5965-47429AAC5C6A}"/>
              </a:ext>
            </a:extLst>
          </p:cNvPr>
          <p:cNvPicPr>
            <a:picLocks noChangeAspect="1"/>
          </p:cNvPicPr>
          <p:nvPr/>
        </p:nvPicPr>
        <p:blipFill rotWithShape="1">
          <a:blip r:embed="rId6"/>
          <a:srcRect l="19478" r="35096" b="45927"/>
          <a:stretch/>
        </p:blipFill>
        <p:spPr>
          <a:xfrm>
            <a:off x="6845561" y="520757"/>
            <a:ext cx="4444526" cy="5112919"/>
          </a:xfrm>
          <a:prstGeom prst="rect">
            <a:avLst/>
          </a:prstGeom>
        </p:spPr>
      </p:pic>
      <p:pic>
        <p:nvPicPr>
          <p:cNvPr id="9" name="Content Placeholder 6" descr="Marker with solid fill">
            <a:extLst>
              <a:ext uri="{FF2B5EF4-FFF2-40B4-BE49-F238E27FC236}">
                <a16:creationId xmlns:a16="http://schemas.microsoft.com/office/drawing/2014/main" id="{53810DA8-B43D-75BD-92E6-16C966B4E6BA}"/>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360126" y="3933298"/>
            <a:ext cx="1227551" cy="1111982"/>
          </a:xfrm>
          <a:prstGeom prst="rect">
            <a:avLst/>
          </a:prstGeom>
        </p:spPr>
      </p:pic>
      <p:pic>
        <p:nvPicPr>
          <p:cNvPr id="10" name="Content Placeholder 6" descr="Marker with solid fill">
            <a:extLst>
              <a:ext uri="{FF2B5EF4-FFF2-40B4-BE49-F238E27FC236}">
                <a16:creationId xmlns:a16="http://schemas.microsoft.com/office/drawing/2014/main" id="{3A5CDF1F-DC21-C5A8-C6E5-944A20CBB38A}"/>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480985" y="2497763"/>
            <a:ext cx="1173678" cy="1063181"/>
          </a:xfrm>
          <a:prstGeom prst="rect">
            <a:avLst/>
          </a:prstGeom>
        </p:spPr>
      </p:pic>
      <p:pic>
        <p:nvPicPr>
          <p:cNvPr id="11" name="Content Placeholder 6" descr="Marker with solid fill">
            <a:extLst>
              <a:ext uri="{FF2B5EF4-FFF2-40B4-BE49-F238E27FC236}">
                <a16:creationId xmlns:a16="http://schemas.microsoft.com/office/drawing/2014/main" id="{AFCD7FDD-B10A-9D69-43E5-39C28AADF71E}"/>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726506" y="3002974"/>
            <a:ext cx="1230411" cy="1014352"/>
          </a:xfrm>
          <a:prstGeom prst="rect">
            <a:avLst/>
          </a:prstGeom>
        </p:spPr>
      </p:pic>
      <p:pic>
        <p:nvPicPr>
          <p:cNvPr id="12" name="Content Placeholder 6" descr="Marker with solid fill">
            <a:extLst>
              <a:ext uri="{FF2B5EF4-FFF2-40B4-BE49-F238E27FC236}">
                <a16:creationId xmlns:a16="http://schemas.microsoft.com/office/drawing/2014/main" id="{E31166AD-A030-8407-4DB0-1AA39B7829EA}"/>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832900" y="3503602"/>
            <a:ext cx="1149246" cy="1041050"/>
          </a:xfrm>
          <a:prstGeom prst="rect">
            <a:avLst/>
          </a:prstGeom>
        </p:spPr>
      </p:pic>
      <p:sp>
        <p:nvSpPr>
          <p:cNvPr id="13" name="TextBox 12">
            <a:extLst>
              <a:ext uri="{FF2B5EF4-FFF2-40B4-BE49-F238E27FC236}">
                <a16:creationId xmlns:a16="http://schemas.microsoft.com/office/drawing/2014/main" id="{0ED9DE6A-2597-7997-547F-12B4B44EAFB6}"/>
              </a:ext>
            </a:extLst>
          </p:cNvPr>
          <p:cNvSpPr txBox="1"/>
          <p:nvPr/>
        </p:nvSpPr>
        <p:spPr>
          <a:xfrm>
            <a:off x="9371153" y="2577995"/>
            <a:ext cx="803339" cy="369332"/>
          </a:xfrm>
          <a:prstGeom prst="rect">
            <a:avLst/>
          </a:prstGeom>
          <a:noFill/>
        </p:spPr>
        <p:txBody>
          <a:bodyPr wrap="square" rtlCol="0">
            <a:spAutoFit/>
          </a:bodyPr>
          <a:lstStyle/>
          <a:p>
            <a:r>
              <a:rPr lang="en-US" dirty="0">
                <a:solidFill>
                  <a:srgbClr val="002060"/>
                </a:solidFill>
              </a:rPr>
              <a:t>Cook</a:t>
            </a:r>
            <a:endParaRPr lang="en-AU" dirty="0">
              <a:solidFill>
                <a:srgbClr val="002060"/>
              </a:solidFill>
            </a:endParaRPr>
          </a:p>
        </p:txBody>
      </p:sp>
      <p:sp>
        <p:nvSpPr>
          <p:cNvPr id="14" name="TextBox 13">
            <a:extLst>
              <a:ext uri="{FF2B5EF4-FFF2-40B4-BE49-F238E27FC236}">
                <a16:creationId xmlns:a16="http://schemas.microsoft.com/office/drawing/2014/main" id="{25AF2644-98A9-7AC4-BBE0-D8099C72B05A}"/>
              </a:ext>
            </a:extLst>
          </p:cNvPr>
          <p:cNvSpPr txBox="1"/>
          <p:nvPr/>
        </p:nvSpPr>
        <p:spPr>
          <a:xfrm>
            <a:off x="9673824" y="3077217"/>
            <a:ext cx="1329365" cy="369332"/>
          </a:xfrm>
          <a:prstGeom prst="rect">
            <a:avLst/>
          </a:prstGeom>
          <a:noFill/>
        </p:spPr>
        <p:txBody>
          <a:bodyPr wrap="square" rtlCol="0">
            <a:spAutoFit/>
          </a:bodyPr>
          <a:lstStyle/>
          <a:p>
            <a:r>
              <a:rPr lang="en-US" dirty="0">
                <a:solidFill>
                  <a:srgbClr val="002060"/>
                </a:solidFill>
              </a:rPr>
              <a:t>Douglas</a:t>
            </a:r>
            <a:endParaRPr lang="en-AU" dirty="0">
              <a:solidFill>
                <a:srgbClr val="002060"/>
              </a:solidFill>
            </a:endParaRPr>
          </a:p>
        </p:txBody>
      </p:sp>
      <p:sp>
        <p:nvSpPr>
          <p:cNvPr id="15" name="TextBox 14">
            <a:extLst>
              <a:ext uri="{FF2B5EF4-FFF2-40B4-BE49-F238E27FC236}">
                <a16:creationId xmlns:a16="http://schemas.microsoft.com/office/drawing/2014/main" id="{2DD4A01E-E218-956F-D2B6-3EB438F5DBFA}"/>
              </a:ext>
            </a:extLst>
          </p:cNvPr>
          <p:cNvSpPr txBox="1"/>
          <p:nvPr/>
        </p:nvSpPr>
        <p:spPr>
          <a:xfrm>
            <a:off x="9765503" y="3585415"/>
            <a:ext cx="1771232" cy="369332"/>
          </a:xfrm>
          <a:prstGeom prst="rect">
            <a:avLst/>
          </a:prstGeom>
          <a:noFill/>
        </p:spPr>
        <p:txBody>
          <a:bodyPr wrap="square" rtlCol="0">
            <a:spAutoFit/>
          </a:bodyPr>
          <a:lstStyle/>
          <a:p>
            <a:r>
              <a:rPr lang="en-US" dirty="0">
                <a:solidFill>
                  <a:srgbClr val="002060"/>
                </a:solidFill>
              </a:rPr>
              <a:t>Hinchinbrook</a:t>
            </a:r>
            <a:endParaRPr lang="en-AU" dirty="0">
              <a:solidFill>
                <a:srgbClr val="002060"/>
              </a:solidFill>
            </a:endParaRPr>
          </a:p>
        </p:txBody>
      </p:sp>
      <p:sp>
        <p:nvSpPr>
          <p:cNvPr id="16" name="TextBox 15">
            <a:extLst>
              <a:ext uri="{FF2B5EF4-FFF2-40B4-BE49-F238E27FC236}">
                <a16:creationId xmlns:a16="http://schemas.microsoft.com/office/drawing/2014/main" id="{EF55189B-6F38-532E-9F54-A41BF941D2A7}"/>
              </a:ext>
            </a:extLst>
          </p:cNvPr>
          <p:cNvSpPr txBox="1"/>
          <p:nvPr/>
        </p:nvSpPr>
        <p:spPr>
          <a:xfrm>
            <a:off x="10338507" y="4148809"/>
            <a:ext cx="1771232" cy="369332"/>
          </a:xfrm>
          <a:prstGeom prst="rect">
            <a:avLst/>
          </a:prstGeom>
          <a:noFill/>
        </p:spPr>
        <p:txBody>
          <a:bodyPr wrap="square" rtlCol="0">
            <a:spAutoFit/>
          </a:bodyPr>
          <a:lstStyle/>
          <a:p>
            <a:r>
              <a:rPr lang="en-US" dirty="0">
                <a:solidFill>
                  <a:srgbClr val="002060"/>
                </a:solidFill>
              </a:rPr>
              <a:t>Burdekin</a:t>
            </a:r>
            <a:endParaRPr lang="en-AU" dirty="0">
              <a:solidFill>
                <a:srgbClr val="002060"/>
              </a:solidFill>
            </a:endParaRPr>
          </a:p>
        </p:txBody>
      </p:sp>
      <p:pic>
        <p:nvPicPr>
          <p:cNvPr id="49" name="Audio 48">
            <a:hlinkClick r:id="" action="ppaction://media"/>
            <a:extLst>
              <a:ext uri="{FF2B5EF4-FFF2-40B4-BE49-F238E27FC236}">
                <a16:creationId xmlns:a16="http://schemas.microsoft.com/office/drawing/2014/main" id="{1FD0F58D-DE6F-9907-9245-391F60F9804D}"/>
              </a:ext>
            </a:extLst>
          </p:cNvPr>
          <p:cNvPicPr>
            <a:picLocks noChangeAspect="1"/>
          </p:cNvPicPr>
          <p:nvPr>
            <a:audioFile r:link="rId3"/>
            <p:extLst>
              <p:ext uri="{DAA4B4D4-6D71-4841-9C94-3DE7FCFB9230}">
                <p14:media xmlns:p14="http://schemas.microsoft.com/office/powerpoint/2010/main" r:embed="rId2"/>
              </p:ext>
            </p:extLst>
          </p:nvPr>
        </p:nvPicPr>
        <p:blipFill>
          <a:blip r:embed="rId9"/>
          <a:srcRect l="-324094" t="-160938" r="-324094" b="-160938"/>
          <a:stretch>
            <a:fillRect/>
          </a:stretch>
        </p:blipFill>
        <p:spPr>
          <a:xfrm>
            <a:off x="9147683" y="5143500"/>
            <a:ext cx="3040633" cy="1714500"/>
          </a:xfrm>
          <a:prstGeom prst="rect">
            <a:avLst/>
          </a:prstGeom>
        </p:spPr>
      </p:pic>
    </p:spTree>
    <p:custDataLst>
      <p:tags r:id="rId1"/>
    </p:custDataLst>
    <p:extLst>
      <p:ext uri="{BB962C8B-B14F-4D97-AF65-F5344CB8AC3E}">
        <p14:creationId xmlns:p14="http://schemas.microsoft.com/office/powerpoint/2010/main" val="77906361"/>
      </p:ext>
    </p:extLst>
  </p:cSld>
  <p:clrMapOvr>
    <a:masterClrMapping/>
  </p:clrMapOvr>
  <mc:AlternateContent xmlns:mc="http://schemas.openxmlformats.org/markup-compatibility/2006" xmlns:p14="http://schemas.microsoft.com/office/powerpoint/2010/main">
    <mc:Choice Requires="p14">
      <p:transition spd="slow" p14:dur="2000" advTm="52506"/>
    </mc:Choice>
    <mc:Fallback xmlns="">
      <p:transition spd="slow" advTm="525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9"/>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Effect transition="in" filter="fade">
                                      <p:cBhvr>
                                        <p:cTn id="11" dur="500"/>
                                        <p:tgtEl>
                                          <p:spTgt spid="4">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4">
                                            <p:txEl>
                                              <p:pRg st="1" end="1"/>
                                            </p:txEl>
                                          </p:spTgt>
                                        </p:tgtEl>
                                        <p:attrNameLst>
                                          <p:attrName>style.visibility</p:attrName>
                                        </p:attrNameLst>
                                      </p:cBhvr>
                                      <p:to>
                                        <p:strVal val="visible"/>
                                      </p:to>
                                    </p:set>
                                    <p:animEffect transition="in" filter="fade">
                                      <p:cBhvr>
                                        <p:cTn id="16" dur="500"/>
                                        <p:tgtEl>
                                          <p:spTgt spid="4">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6" presetClass="entr" presetSubtype="32"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circle(out)">
                                      <p:cBhvr>
                                        <p:cTn id="21" dur="2000"/>
                                        <p:tgtEl>
                                          <p:spTgt spid="8"/>
                                        </p:tgtEl>
                                      </p:cBhvr>
                                    </p:animEffect>
                                  </p:childTnLst>
                                </p:cTn>
                              </p:par>
                              <p:par>
                                <p:cTn id="22" presetID="10" presetClass="exit" presetSubtype="0" fill="hold" nodeType="withEffect">
                                  <p:stCondLst>
                                    <p:cond delay="0"/>
                                  </p:stCondLst>
                                  <p:childTnLst>
                                    <p:animEffect transition="out" filter="fade">
                                      <p:cBhvr>
                                        <p:cTn id="23" dur="500"/>
                                        <p:tgtEl>
                                          <p:spTgt spid="7"/>
                                        </p:tgtEl>
                                      </p:cBhvr>
                                    </p:animEffect>
                                    <p:set>
                                      <p:cBhvr>
                                        <p:cTn id="24" dur="1" fill="hold">
                                          <p:stCondLst>
                                            <p:cond delay="499"/>
                                          </p:stCondLst>
                                        </p:cTn>
                                        <p:tgtEl>
                                          <p:spTgt spid="7"/>
                                        </p:tgtEl>
                                        <p:attrNameLst>
                                          <p:attrName>style.visibility</p:attrName>
                                        </p:attrNameLst>
                                      </p:cBhvr>
                                      <p:to>
                                        <p:strVal val="hidden"/>
                                      </p:to>
                                    </p:set>
                                  </p:childTnLst>
                                </p:cTn>
                              </p:par>
                            </p:childTnLst>
                          </p:cTn>
                        </p:par>
                        <p:par>
                          <p:cTn id="25" fill="hold">
                            <p:stCondLst>
                              <p:cond delay="2000"/>
                            </p:stCondLst>
                            <p:childTnLst>
                              <p:par>
                                <p:cTn id="26" presetID="2" presetClass="entr" presetSubtype="1" fill="hold" nodeType="afterEffect">
                                  <p:stCondLst>
                                    <p:cond delay="0"/>
                                  </p:stCondLst>
                                  <p:childTnLst>
                                    <p:set>
                                      <p:cBhvr>
                                        <p:cTn id="27" dur="1" fill="hold">
                                          <p:stCondLst>
                                            <p:cond delay="0"/>
                                          </p:stCondLst>
                                        </p:cTn>
                                        <p:tgtEl>
                                          <p:spTgt spid="10"/>
                                        </p:tgtEl>
                                        <p:attrNameLst>
                                          <p:attrName>style.visibility</p:attrName>
                                        </p:attrNameLst>
                                      </p:cBhvr>
                                      <p:to>
                                        <p:strVal val="visible"/>
                                      </p:to>
                                    </p:set>
                                    <p:anim calcmode="lin" valueType="num">
                                      <p:cBhvr additive="base">
                                        <p:cTn id="28" dur="500" fill="hold"/>
                                        <p:tgtEl>
                                          <p:spTgt spid="10"/>
                                        </p:tgtEl>
                                        <p:attrNameLst>
                                          <p:attrName>ppt_x</p:attrName>
                                        </p:attrNameLst>
                                      </p:cBhvr>
                                      <p:tavLst>
                                        <p:tav tm="0">
                                          <p:val>
                                            <p:strVal val="#ppt_x"/>
                                          </p:val>
                                        </p:tav>
                                        <p:tav tm="100000">
                                          <p:val>
                                            <p:strVal val="#ppt_x"/>
                                          </p:val>
                                        </p:tav>
                                      </p:tavLst>
                                    </p:anim>
                                    <p:anim calcmode="lin" valueType="num">
                                      <p:cBhvr additive="base">
                                        <p:cTn id="29" dur="500" fill="hold"/>
                                        <p:tgtEl>
                                          <p:spTgt spid="10"/>
                                        </p:tgtEl>
                                        <p:attrNameLst>
                                          <p:attrName>ppt_y</p:attrName>
                                        </p:attrNameLst>
                                      </p:cBhvr>
                                      <p:tavLst>
                                        <p:tav tm="0">
                                          <p:val>
                                            <p:strVal val="0-#ppt_h/2"/>
                                          </p:val>
                                        </p:tav>
                                        <p:tav tm="100000">
                                          <p:val>
                                            <p:strVal val="#ppt_y"/>
                                          </p:val>
                                        </p:tav>
                                      </p:tavLst>
                                    </p:anim>
                                  </p:childTnLst>
                                </p:cTn>
                              </p:par>
                            </p:childTnLst>
                          </p:cTn>
                        </p:par>
                        <p:par>
                          <p:cTn id="30" fill="hold">
                            <p:stCondLst>
                              <p:cond delay="2500"/>
                            </p:stCondLst>
                            <p:childTnLst>
                              <p:par>
                                <p:cTn id="31" presetID="10" presetClass="entr" presetSubtype="0" fill="hold" grpId="0" nodeType="after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fade">
                                      <p:cBhvr>
                                        <p:cTn id="33" dur="500"/>
                                        <p:tgtEl>
                                          <p:spTgt spid="13"/>
                                        </p:tgtEl>
                                      </p:cBhvr>
                                    </p:animEffect>
                                  </p:childTnLst>
                                </p:cTn>
                              </p:par>
                            </p:childTnLst>
                          </p:cTn>
                        </p:par>
                        <p:par>
                          <p:cTn id="34" fill="hold">
                            <p:stCondLst>
                              <p:cond delay="3000"/>
                            </p:stCondLst>
                            <p:childTnLst>
                              <p:par>
                                <p:cTn id="35" presetID="2" presetClass="entr" presetSubtype="1" fill="hold" nodeType="afterEffect">
                                  <p:stCondLst>
                                    <p:cond delay="0"/>
                                  </p:stCondLst>
                                  <p:childTnLst>
                                    <p:set>
                                      <p:cBhvr>
                                        <p:cTn id="36" dur="1" fill="hold">
                                          <p:stCondLst>
                                            <p:cond delay="0"/>
                                          </p:stCondLst>
                                        </p:cTn>
                                        <p:tgtEl>
                                          <p:spTgt spid="11"/>
                                        </p:tgtEl>
                                        <p:attrNameLst>
                                          <p:attrName>style.visibility</p:attrName>
                                        </p:attrNameLst>
                                      </p:cBhvr>
                                      <p:to>
                                        <p:strVal val="visible"/>
                                      </p:to>
                                    </p:set>
                                    <p:anim calcmode="lin" valueType="num">
                                      <p:cBhvr additive="base">
                                        <p:cTn id="37" dur="500" fill="hold"/>
                                        <p:tgtEl>
                                          <p:spTgt spid="11"/>
                                        </p:tgtEl>
                                        <p:attrNameLst>
                                          <p:attrName>ppt_x</p:attrName>
                                        </p:attrNameLst>
                                      </p:cBhvr>
                                      <p:tavLst>
                                        <p:tav tm="0">
                                          <p:val>
                                            <p:strVal val="#ppt_x"/>
                                          </p:val>
                                        </p:tav>
                                        <p:tav tm="100000">
                                          <p:val>
                                            <p:strVal val="#ppt_x"/>
                                          </p:val>
                                        </p:tav>
                                      </p:tavLst>
                                    </p:anim>
                                    <p:anim calcmode="lin" valueType="num">
                                      <p:cBhvr additive="base">
                                        <p:cTn id="38" dur="500" fill="hold"/>
                                        <p:tgtEl>
                                          <p:spTgt spid="11"/>
                                        </p:tgtEl>
                                        <p:attrNameLst>
                                          <p:attrName>ppt_y</p:attrName>
                                        </p:attrNameLst>
                                      </p:cBhvr>
                                      <p:tavLst>
                                        <p:tav tm="0">
                                          <p:val>
                                            <p:strVal val="0-#ppt_h/2"/>
                                          </p:val>
                                        </p:tav>
                                        <p:tav tm="100000">
                                          <p:val>
                                            <p:strVal val="#ppt_y"/>
                                          </p:val>
                                        </p:tav>
                                      </p:tavLst>
                                    </p:anim>
                                  </p:childTnLst>
                                </p:cTn>
                              </p:par>
                            </p:childTnLst>
                          </p:cTn>
                        </p:par>
                        <p:par>
                          <p:cTn id="39" fill="hold">
                            <p:stCondLst>
                              <p:cond delay="3500"/>
                            </p:stCondLst>
                            <p:childTnLst>
                              <p:par>
                                <p:cTn id="40" presetID="10" presetClass="entr" presetSubtype="0" fill="hold" grpId="0" nodeType="after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fade">
                                      <p:cBhvr>
                                        <p:cTn id="42" dur="500"/>
                                        <p:tgtEl>
                                          <p:spTgt spid="14"/>
                                        </p:tgtEl>
                                      </p:cBhvr>
                                    </p:animEffect>
                                  </p:childTnLst>
                                </p:cTn>
                              </p:par>
                            </p:childTnLst>
                          </p:cTn>
                        </p:par>
                        <p:par>
                          <p:cTn id="43" fill="hold">
                            <p:stCondLst>
                              <p:cond delay="4000"/>
                            </p:stCondLst>
                            <p:childTnLst>
                              <p:par>
                                <p:cTn id="44" presetID="2" presetClass="entr" presetSubtype="1" fill="hold" nodeType="afterEffect">
                                  <p:stCondLst>
                                    <p:cond delay="0"/>
                                  </p:stCondLst>
                                  <p:childTnLst>
                                    <p:set>
                                      <p:cBhvr>
                                        <p:cTn id="45" dur="1" fill="hold">
                                          <p:stCondLst>
                                            <p:cond delay="0"/>
                                          </p:stCondLst>
                                        </p:cTn>
                                        <p:tgtEl>
                                          <p:spTgt spid="12"/>
                                        </p:tgtEl>
                                        <p:attrNameLst>
                                          <p:attrName>style.visibility</p:attrName>
                                        </p:attrNameLst>
                                      </p:cBhvr>
                                      <p:to>
                                        <p:strVal val="visible"/>
                                      </p:to>
                                    </p:set>
                                    <p:anim calcmode="lin" valueType="num">
                                      <p:cBhvr additive="base">
                                        <p:cTn id="46" dur="500" fill="hold"/>
                                        <p:tgtEl>
                                          <p:spTgt spid="12"/>
                                        </p:tgtEl>
                                        <p:attrNameLst>
                                          <p:attrName>ppt_x</p:attrName>
                                        </p:attrNameLst>
                                      </p:cBhvr>
                                      <p:tavLst>
                                        <p:tav tm="0">
                                          <p:val>
                                            <p:strVal val="#ppt_x"/>
                                          </p:val>
                                        </p:tav>
                                        <p:tav tm="100000">
                                          <p:val>
                                            <p:strVal val="#ppt_x"/>
                                          </p:val>
                                        </p:tav>
                                      </p:tavLst>
                                    </p:anim>
                                    <p:anim calcmode="lin" valueType="num">
                                      <p:cBhvr additive="base">
                                        <p:cTn id="47" dur="500" fill="hold"/>
                                        <p:tgtEl>
                                          <p:spTgt spid="12"/>
                                        </p:tgtEl>
                                        <p:attrNameLst>
                                          <p:attrName>ppt_y</p:attrName>
                                        </p:attrNameLst>
                                      </p:cBhvr>
                                      <p:tavLst>
                                        <p:tav tm="0">
                                          <p:val>
                                            <p:strVal val="0-#ppt_h/2"/>
                                          </p:val>
                                        </p:tav>
                                        <p:tav tm="100000">
                                          <p:val>
                                            <p:strVal val="#ppt_y"/>
                                          </p:val>
                                        </p:tav>
                                      </p:tavLst>
                                    </p:anim>
                                  </p:childTnLst>
                                </p:cTn>
                              </p:par>
                            </p:childTnLst>
                          </p:cTn>
                        </p:par>
                        <p:par>
                          <p:cTn id="48" fill="hold">
                            <p:stCondLst>
                              <p:cond delay="4500"/>
                            </p:stCondLst>
                            <p:childTnLst>
                              <p:par>
                                <p:cTn id="49" presetID="10" presetClass="entr" presetSubtype="0" fill="hold" grpId="0" nodeType="afterEffect">
                                  <p:stCondLst>
                                    <p:cond delay="0"/>
                                  </p:stCondLst>
                                  <p:childTnLst>
                                    <p:set>
                                      <p:cBhvr>
                                        <p:cTn id="50" dur="1" fill="hold">
                                          <p:stCondLst>
                                            <p:cond delay="0"/>
                                          </p:stCondLst>
                                        </p:cTn>
                                        <p:tgtEl>
                                          <p:spTgt spid="15"/>
                                        </p:tgtEl>
                                        <p:attrNameLst>
                                          <p:attrName>style.visibility</p:attrName>
                                        </p:attrNameLst>
                                      </p:cBhvr>
                                      <p:to>
                                        <p:strVal val="visible"/>
                                      </p:to>
                                    </p:set>
                                    <p:animEffect transition="in" filter="fade">
                                      <p:cBhvr>
                                        <p:cTn id="51" dur="500"/>
                                        <p:tgtEl>
                                          <p:spTgt spid="15"/>
                                        </p:tgtEl>
                                      </p:cBhvr>
                                    </p:animEffect>
                                  </p:childTnLst>
                                </p:cTn>
                              </p:par>
                            </p:childTnLst>
                          </p:cTn>
                        </p:par>
                        <p:par>
                          <p:cTn id="52" fill="hold">
                            <p:stCondLst>
                              <p:cond delay="5000"/>
                            </p:stCondLst>
                            <p:childTnLst>
                              <p:par>
                                <p:cTn id="53" presetID="2" presetClass="entr" presetSubtype="1" fill="hold" nodeType="afterEffect">
                                  <p:stCondLst>
                                    <p:cond delay="0"/>
                                  </p:stCondLst>
                                  <p:childTnLst>
                                    <p:set>
                                      <p:cBhvr>
                                        <p:cTn id="54" dur="1" fill="hold">
                                          <p:stCondLst>
                                            <p:cond delay="0"/>
                                          </p:stCondLst>
                                        </p:cTn>
                                        <p:tgtEl>
                                          <p:spTgt spid="9"/>
                                        </p:tgtEl>
                                        <p:attrNameLst>
                                          <p:attrName>style.visibility</p:attrName>
                                        </p:attrNameLst>
                                      </p:cBhvr>
                                      <p:to>
                                        <p:strVal val="visible"/>
                                      </p:to>
                                    </p:set>
                                    <p:anim calcmode="lin" valueType="num">
                                      <p:cBhvr additive="base">
                                        <p:cTn id="55" dur="500" fill="hold"/>
                                        <p:tgtEl>
                                          <p:spTgt spid="9"/>
                                        </p:tgtEl>
                                        <p:attrNameLst>
                                          <p:attrName>ppt_x</p:attrName>
                                        </p:attrNameLst>
                                      </p:cBhvr>
                                      <p:tavLst>
                                        <p:tav tm="0">
                                          <p:val>
                                            <p:strVal val="#ppt_x"/>
                                          </p:val>
                                        </p:tav>
                                        <p:tav tm="100000">
                                          <p:val>
                                            <p:strVal val="#ppt_x"/>
                                          </p:val>
                                        </p:tav>
                                      </p:tavLst>
                                    </p:anim>
                                    <p:anim calcmode="lin" valueType="num">
                                      <p:cBhvr additive="base">
                                        <p:cTn id="56" dur="500" fill="hold"/>
                                        <p:tgtEl>
                                          <p:spTgt spid="9"/>
                                        </p:tgtEl>
                                        <p:attrNameLst>
                                          <p:attrName>ppt_y</p:attrName>
                                        </p:attrNameLst>
                                      </p:cBhvr>
                                      <p:tavLst>
                                        <p:tav tm="0">
                                          <p:val>
                                            <p:strVal val="0-#ppt_h/2"/>
                                          </p:val>
                                        </p:tav>
                                        <p:tav tm="100000">
                                          <p:val>
                                            <p:strVal val="#ppt_y"/>
                                          </p:val>
                                        </p:tav>
                                      </p:tavLst>
                                    </p:anim>
                                  </p:childTnLst>
                                </p:cTn>
                              </p:par>
                            </p:childTnLst>
                          </p:cTn>
                        </p:par>
                        <p:par>
                          <p:cTn id="57" fill="hold">
                            <p:stCondLst>
                              <p:cond delay="5500"/>
                            </p:stCondLst>
                            <p:childTnLst>
                              <p:par>
                                <p:cTn id="58" presetID="10" presetClass="entr" presetSubtype="0" fill="hold" grpId="0" nodeType="afterEffect">
                                  <p:stCondLst>
                                    <p:cond delay="0"/>
                                  </p:stCondLst>
                                  <p:childTnLst>
                                    <p:set>
                                      <p:cBhvr>
                                        <p:cTn id="59" dur="1" fill="hold">
                                          <p:stCondLst>
                                            <p:cond delay="0"/>
                                          </p:stCondLst>
                                        </p:cTn>
                                        <p:tgtEl>
                                          <p:spTgt spid="16"/>
                                        </p:tgtEl>
                                        <p:attrNameLst>
                                          <p:attrName>style.visibility</p:attrName>
                                        </p:attrNameLst>
                                      </p:cBhvr>
                                      <p:to>
                                        <p:strVal val="visible"/>
                                      </p:to>
                                    </p:set>
                                    <p:animEffect transition="in" filter="fade">
                                      <p:cBhvr>
                                        <p:cTn id="60" dur="500"/>
                                        <p:tgtEl>
                                          <p:spTgt spid="16"/>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nodeType="clickEffect">
                                  <p:stCondLst>
                                    <p:cond delay="0"/>
                                  </p:stCondLst>
                                  <p:childTnLst>
                                    <p:set>
                                      <p:cBhvr>
                                        <p:cTn id="64" dur="1" fill="hold">
                                          <p:stCondLst>
                                            <p:cond delay="0"/>
                                          </p:stCondLst>
                                        </p:cTn>
                                        <p:tgtEl>
                                          <p:spTgt spid="5">
                                            <p:txEl>
                                              <p:pRg st="0" end="0"/>
                                            </p:txEl>
                                          </p:spTgt>
                                        </p:tgtEl>
                                        <p:attrNameLst>
                                          <p:attrName>style.visibility</p:attrName>
                                        </p:attrNameLst>
                                      </p:cBhvr>
                                      <p:to>
                                        <p:strVal val="visible"/>
                                      </p:to>
                                    </p:set>
                                    <p:animEffect transition="in" filter="fade">
                                      <p:cBhvr>
                                        <p:cTn id="65" dur="500"/>
                                        <p:tgtEl>
                                          <p:spTgt spid="5">
                                            <p:txEl>
                                              <p:pRg st="0" end="0"/>
                                            </p:txEl>
                                          </p:spTgt>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nodeType="clickEffect">
                                  <p:stCondLst>
                                    <p:cond delay="0"/>
                                  </p:stCondLst>
                                  <p:childTnLst>
                                    <p:set>
                                      <p:cBhvr>
                                        <p:cTn id="69" dur="1" fill="hold">
                                          <p:stCondLst>
                                            <p:cond delay="0"/>
                                          </p:stCondLst>
                                        </p:cTn>
                                        <p:tgtEl>
                                          <p:spTgt spid="5">
                                            <p:txEl>
                                              <p:pRg st="1" end="1"/>
                                            </p:txEl>
                                          </p:spTgt>
                                        </p:tgtEl>
                                        <p:attrNameLst>
                                          <p:attrName>style.visibility</p:attrName>
                                        </p:attrNameLst>
                                      </p:cBhvr>
                                      <p:to>
                                        <p:strVal val="visible"/>
                                      </p:to>
                                    </p:set>
                                    <p:animEffect transition="in" filter="fade">
                                      <p:cBhvr>
                                        <p:cTn id="70"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1" fill="hold" display="0">
                  <p:stCondLst>
                    <p:cond delay="indefinite"/>
                  </p:stCondLst>
                  <p:endCondLst>
                    <p:cond evt="onStopAudio" delay="0">
                      <p:tgtEl>
                        <p:sldTgt/>
                      </p:tgtEl>
                    </p:cond>
                  </p:endCondLst>
                </p:cTn>
                <p:tgtEl>
                  <p:spTgt spid="49"/>
                </p:tgtEl>
              </p:cMediaNode>
            </p:audio>
          </p:childTnLst>
        </p:cTn>
      </p:par>
    </p:tnLst>
    <p:bldLst>
      <p:bldP spid="13" grpId="0"/>
      <p:bldP spid="14" grpId="0"/>
      <p:bldP spid="15" grpId="0"/>
      <p:bldP spid="1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7C3626-0198-C0F7-FAB9-AC827D00A7DE}"/>
              </a:ext>
            </a:extLst>
          </p:cNvPr>
          <p:cNvSpPr>
            <a:spLocks noGrp="1"/>
          </p:cNvSpPr>
          <p:nvPr>
            <p:ph type="ctrTitle"/>
          </p:nvPr>
        </p:nvSpPr>
        <p:spPr>
          <a:xfrm>
            <a:off x="1848692" y="495657"/>
            <a:ext cx="5902343" cy="3943986"/>
          </a:xfrm>
        </p:spPr>
        <p:txBody>
          <a:bodyPr>
            <a:normAutofit/>
          </a:bodyPr>
          <a:lstStyle/>
          <a:p>
            <a:pPr algn="l"/>
            <a:r>
              <a:rPr lang="en-AU" sz="8800" b="1" dirty="0">
                <a:solidFill>
                  <a:srgbClr val="000000"/>
                </a:solidFill>
                <a:effectLst/>
                <a:latin typeface="Calibri" panose="020F0502020204030204" pitchFamily="34" charset="0"/>
                <a:ea typeface="Calibri" panose="020F0502020204030204" pitchFamily="34" charset="0"/>
                <a:cs typeface="Arial" panose="020B0604020202020204" pitchFamily="34" charset="0"/>
              </a:rPr>
              <a:t>Thank you!</a:t>
            </a:r>
            <a:br>
              <a:rPr lang="en-AU" sz="1800" dirty="0">
                <a:effectLst/>
                <a:latin typeface="Calibri" panose="020F0502020204030204" pitchFamily="34" charset="0"/>
                <a:ea typeface="Calibri" panose="020F0502020204030204" pitchFamily="34" charset="0"/>
                <a:cs typeface="Arial" panose="020B0604020202020204" pitchFamily="34" charset="0"/>
              </a:rPr>
            </a:br>
            <a:endParaRPr lang="en-AU" dirty="0"/>
          </a:p>
        </p:txBody>
      </p:sp>
      <p:pic>
        <p:nvPicPr>
          <p:cNvPr id="4" name="Content Placeholder 5" descr="A close up of a sign&#10;&#10;Description automatically generated">
            <a:extLst>
              <a:ext uri="{FF2B5EF4-FFF2-40B4-BE49-F238E27FC236}">
                <a16:creationId xmlns:a16="http://schemas.microsoft.com/office/drawing/2014/main" id="{BE3ABC41-F9A0-8377-B9BE-FE669D619A9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762880" y="24164"/>
            <a:ext cx="3049905" cy="2325370"/>
          </a:xfrm>
          <a:custGeom>
            <a:avLst/>
            <a:gdLst/>
            <a:ahLst/>
            <a:cxnLst/>
            <a:rect l="l" t="t" r="r" b="b"/>
            <a:pathLst>
              <a:path w="2487175" h="2487175">
                <a:moveTo>
                  <a:pt x="67328" y="0"/>
                </a:moveTo>
                <a:lnTo>
                  <a:pt x="2419847" y="0"/>
                </a:lnTo>
                <a:cubicBezTo>
                  <a:pt x="2457031" y="0"/>
                  <a:pt x="2487175" y="30144"/>
                  <a:pt x="2487175" y="67328"/>
                </a:cubicBezTo>
                <a:lnTo>
                  <a:pt x="2487175" y="2419847"/>
                </a:lnTo>
                <a:cubicBezTo>
                  <a:pt x="2487175" y="2457031"/>
                  <a:pt x="2457031" y="2487175"/>
                  <a:pt x="2419847" y="2487175"/>
                </a:cubicBezTo>
                <a:lnTo>
                  <a:pt x="67328" y="2487175"/>
                </a:lnTo>
                <a:cubicBezTo>
                  <a:pt x="30144" y="2487175"/>
                  <a:pt x="0" y="2457031"/>
                  <a:pt x="0" y="2419847"/>
                </a:cubicBezTo>
                <a:lnTo>
                  <a:pt x="0" y="67328"/>
                </a:lnTo>
                <a:cubicBezTo>
                  <a:pt x="0" y="30144"/>
                  <a:pt x="30144" y="0"/>
                  <a:pt x="67328" y="0"/>
                </a:cubicBezTo>
                <a:close/>
              </a:path>
            </a:pathLst>
          </a:custGeom>
        </p:spPr>
      </p:pic>
      <p:pic>
        <p:nvPicPr>
          <p:cNvPr id="5" name="Picture 4" descr="A picture containing drawing&#10;&#10;Description automatically generated">
            <a:extLst>
              <a:ext uri="{FF2B5EF4-FFF2-40B4-BE49-F238E27FC236}">
                <a16:creationId xmlns:a16="http://schemas.microsoft.com/office/drawing/2014/main" id="{A7FE2835-3B75-08E9-02D1-E15D5988ADD8}"/>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743194" y="4439642"/>
            <a:ext cx="3070225" cy="2325370"/>
          </a:xfrm>
          <a:custGeom>
            <a:avLst/>
            <a:gdLst/>
            <a:ahLst/>
            <a:cxnLst/>
            <a:rect l="l" t="t" r="r" b="b"/>
            <a:pathLst>
              <a:path w="2028107" h="1916009">
                <a:moveTo>
                  <a:pt x="35370" y="0"/>
                </a:moveTo>
                <a:lnTo>
                  <a:pt x="1992737" y="0"/>
                </a:lnTo>
                <a:cubicBezTo>
                  <a:pt x="2012271" y="0"/>
                  <a:pt x="2028107" y="15836"/>
                  <a:pt x="2028107" y="35370"/>
                </a:cubicBezTo>
                <a:lnTo>
                  <a:pt x="2028107" y="1880639"/>
                </a:lnTo>
                <a:cubicBezTo>
                  <a:pt x="2028107" y="1900173"/>
                  <a:pt x="2012271" y="1916009"/>
                  <a:pt x="1992737" y="1916009"/>
                </a:cubicBezTo>
                <a:lnTo>
                  <a:pt x="35370" y="1916009"/>
                </a:lnTo>
                <a:cubicBezTo>
                  <a:pt x="15836" y="1916009"/>
                  <a:pt x="0" y="1900173"/>
                  <a:pt x="0" y="1880639"/>
                </a:cubicBezTo>
                <a:lnTo>
                  <a:pt x="0" y="35370"/>
                </a:lnTo>
                <a:cubicBezTo>
                  <a:pt x="0" y="15836"/>
                  <a:pt x="15836" y="0"/>
                  <a:pt x="35370" y="0"/>
                </a:cubicBezTo>
                <a:close/>
              </a:path>
            </a:pathLst>
          </a:custGeom>
        </p:spPr>
      </p:pic>
      <p:pic>
        <p:nvPicPr>
          <p:cNvPr id="6" name="Picture 5" descr="A screenshot of a cell phone&#10;&#10;Description automatically generated">
            <a:extLst>
              <a:ext uri="{FF2B5EF4-FFF2-40B4-BE49-F238E27FC236}">
                <a16:creationId xmlns:a16="http://schemas.microsoft.com/office/drawing/2014/main" id="{FD82663E-A12F-8090-B7B7-4C1104101BF9}"/>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762880" y="2245395"/>
            <a:ext cx="3030855" cy="2311400"/>
          </a:xfrm>
          <a:custGeom>
            <a:avLst/>
            <a:gdLst/>
            <a:ahLst/>
            <a:cxnLst/>
            <a:rect l="l" t="t" r="r" b="b"/>
            <a:pathLst>
              <a:path w="2028107" h="1916009">
                <a:moveTo>
                  <a:pt x="35370" y="0"/>
                </a:moveTo>
                <a:lnTo>
                  <a:pt x="1992737" y="0"/>
                </a:lnTo>
                <a:cubicBezTo>
                  <a:pt x="2012271" y="0"/>
                  <a:pt x="2028107" y="15836"/>
                  <a:pt x="2028107" y="35370"/>
                </a:cubicBezTo>
                <a:lnTo>
                  <a:pt x="2028107" y="1880639"/>
                </a:lnTo>
                <a:cubicBezTo>
                  <a:pt x="2028107" y="1900173"/>
                  <a:pt x="2012271" y="1916009"/>
                  <a:pt x="1992737" y="1916009"/>
                </a:cubicBezTo>
                <a:lnTo>
                  <a:pt x="35370" y="1916009"/>
                </a:lnTo>
                <a:cubicBezTo>
                  <a:pt x="15836" y="1916009"/>
                  <a:pt x="0" y="1900173"/>
                  <a:pt x="0" y="1880639"/>
                </a:cubicBezTo>
                <a:lnTo>
                  <a:pt x="0" y="35370"/>
                </a:lnTo>
                <a:cubicBezTo>
                  <a:pt x="0" y="15836"/>
                  <a:pt x="15836" y="0"/>
                  <a:pt x="35370" y="0"/>
                </a:cubicBezTo>
                <a:close/>
              </a:path>
            </a:pathLst>
          </a:custGeom>
        </p:spPr>
      </p:pic>
      <p:pic>
        <p:nvPicPr>
          <p:cNvPr id="7" name="Picture 6">
            <a:extLst>
              <a:ext uri="{FF2B5EF4-FFF2-40B4-BE49-F238E27FC236}">
                <a16:creationId xmlns:a16="http://schemas.microsoft.com/office/drawing/2014/main" id="{ACAF5D7A-4656-4D57-5849-D617A58179FD}"/>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87736" y="4698249"/>
            <a:ext cx="3054228" cy="2001476"/>
          </a:xfrm>
          <a:prstGeom prst="rect">
            <a:avLst/>
          </a:prstGeom>
        </p:spPr>
      </p:pic>
      <p:sp>
        <p:nvSpPr>
          <p:cNvPr id="13" name="Subtitle 12">
            <a:extLst>
              <a:ext uri="{FF2B5EF4-FFF2-40B4-BE49-F238E27FC236}">
                <a16:creationId xmlns:a16="http://schemas.microsoft.com/office/drawing/2014/main" id="{FF602C00-2760-110E-B565-4AB14AF0BB47}"/>
              </a:ext>
            </a:extLst>
          </p:cNvPr>
          <p:cNvSpPr>
            <a:spLocks noGrp="1"/>
          </p:cNvSpPr>
          <p:nvPr>
            <p:ph type="subTitle" idx="1"/>
          </p:nvPr>
        </p:nvSpPr>
        <p:spPr>
          <a:xfrm>
            <a:off x="4087090" y="3802680"/>
            <a:ext cx="3186546" cy="727964"/>
          </a:xfrm>
        </p:spPr>
        <p:txBody>
          <a:bodyPr>
            <a:normAutofit/>
          </a:bodyPr>
          <a:lstStyle/>
          <a:p>
            <a:r>
              <a:rPr lang="en-US" sz="2000" dirty="0">
                <a:solidFill>
                  <a:schemeClr val="accent1"/>
                </a:solidFill>
              </a:rPr>
              <a:t>www.wildmatters.com.au</a:t>
            </a:r>
            <a:endParaRPr lang="en-AU" sz="2000" dirty="0">
              <a:solidFill>
                <a:schemeClr val="accent1"/>
              </a:solidFill>
            </a:endParaRPr>
          </a:p>
        </p:txBody>
      </p:sp>
      <p:pic>
        <p:nvPicPr>
          <p:cNvPr id="16" name="Audio 26">
            <a:hlinkClick r:id="" action="ppaction://media"/>
            <a:extLst>
              <a:ext uri="{FF2B5EF4-FFF2-40B4-BE49-F238E27FC236}">
                <a16:creationId xmlns:a16="http://schemas.microsoft.com/office/drawing/2014/main" id="{81FB47BC-634F-AB02-BCEB-8CB9EF43FF8A}"/>
              </a:ext>
            </a:extLst>
          </p:cNvPr>
          <p:cNvPicPr>
            <a:picLocks noChangeAspect="1"/>
          </p:cNvPicPr>
          <p:nvPr>
            <a:audioFile r:link="rId3"/>
            <p:extLst>
              <p:ext uri="{DAA4B4D4-6D71-4841-9C94-3DE7FCFB9230}">
                <p14:media xmlns:p14="http://schemas.microsoft.com/office/powerpoint/2010/main" r:embed="rId2"/>
              </p:ext>
            </p:extLst>
          </p:nvPr>
        </p:nvPicPr>
        <p:blipFill>
          <a:blip r:embed="rId12"/>
          <a:srcRect l="-324094" t="-160938" r="-324094" b="-160938"/>
          <a:stretch>
            <a:fillRect/>
          </a:stretch>
        </p:blipFill>
        <p:spPr>
          <a:xfrm>
            <a:off x="9147683" y="5143500"/>
            <a:ext cx="3040633" cy="1714500"/>
          </a:xfrm>
          <a:prstGeom prst="rect">
            <a:avLst/>
          </a:prstGeom>
        </p:spPr>
      </p:pic>
      <p:pic>
        <p:nvPicPr>
          <p:cNvPr id="28" name="Audio 27">
            <a:hlinkClick r:id="" action="ppaction://media"/>
            <a:extLst>
              <a:ext uri="{FF2B5EF4-FFF2-40B4-BE49-F238E27FC236}">
                <a16:creationId xmlns:a16="http://schemas.microsoft.com/office/drawing/2014/main" id="{1CDD5FFB-FFE4-0EE1-4243-D41BD1D01DEE}"/>
              </a:ext>
            </a:extLst>
          </p:cNvPr>
          <p:cNvPicPr>
            <a:picLocks noChangeAspect="1"/>
          </p:cNvPicPr>
          <p:nvPr>
            <a:audioFile r:link="rId5"/>
            <p:extLst>
              <p:ext uri="{DAA4B4D4-6D71-4841-9C94-3DE7FCFB9230}">
                <p14:media xmlns:p14="http://schemas.microsoft.com/office/powerpoint/2010/main" r:embed="rId4"/>
              </p:ext>
            </p:extLst>
          </p:nvPr>
        </p:nvPicPr>
        <p:blipFill>
          <a:blip r:embed="rId12"/>
          <a:srcRect l="-324094" t="-160938" r="-324094" b="-160938"/>
          <a:stretch>
            <a:fillRect/>
          </a:stretch>
        </p:blipFill>
        <p:spPr>
          <a:xfrm>
            <a:off x="9147683" y="5143500"/>
            <a:ext cx="3040633" cy="1714500"/>
          </a:xfrm>
          <a:prstGeom prst="rect">
            <a:avLst/>
          </a:prstGeom>
        </p:spPr>
      </p:pic>
    </p:spTree>
    <p:custDataLst>
      <p:tags r:id="rId1"/>
    </p:custDataLst>
    <p:extLst>
      <p:ext uri="{BB962C8B-B14F-4D97-AF65-F5344CB8AC3E}">
        <p14:creationId xmlns:p14="http://schemas.microsoft.com/office/powerpoint/2010/main" val="155033877"/>
      </p:ext>
    </p:extLst>
  </p:cSld>
  <p:clrMapOvr>
    <a:masterClrMapping/>
  </p:clrMapOvr>
  <mc:AlternateContent xmlns:mc="http://schemas.openxmlformats.org/markup-compatibility/2006" xmlns:p14="http://schemas.microsoft.com/office/powerpoint/2010/main">
    <mc:Choice Requires="p14">
      <p:transition spd="slow" p14:dur="2000" advTm="17606"/>
    </mc:Choice>
    <mc:Fallback xmlns="">
      <p:transition spd="slow" advTm="176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8"/>
                                        </p:tgtEl>
                                      </p:cBhvr>
                                    </p:cmd>
                                  </p:childTnLst>
                                </p:cTn>
                              </p:par>
                            </p:childTnLst>
                          </p:cTn>
                        </p:par>
                        <p:par>
                          <p:cTn id="7" fill="hold">
                            <p:stCondLst>
                              <p:cond delay="0"/>
                            </p:stCondLst>
                            <p:childTnLst>
                              <p:par>
                                <p:cTn id="8" presetID="22" presetClass="entr" presetSubtype="1" fill="hold" nodeType="after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up)">
                                      <p:cBhvr>
                                        <p:cTn id="10" dur="1700"/>
                                        <p:tgtEl>
                                          <p:spTgt spid="4"/>
                                        </p:tgtEl>
                                      </p:cBhvr>
                                    </p:animEffect>
                                  </p:childTnLst>
                                </p:cTn>
                              </p:par>
                            </p:childTnLst>
                          </p:cTn>
                        </p:par>
                        <p:par>
                          <p:cTn id="11" fill="hold">
                            <p:stCondLst>
                              <p:cond delay="1700"/>
                            </p:stCondLst>
                            <p:childTnLst>
                              <p:par>
                                <p:cTn id="12" presetID="22" presetClass="entr" presetSubtype="1" fill="hold"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up)">
                                      <p:cBhvr>
                                        <p:cTn id="14" dur="1700"/>
                                        <p:tgtEl>
                                          <p:spTgt spid="6"/>
                                        </p:tgtEl>
                                      </p:cBhvr>
                                    </p:animEffect>
                                  </p:childTnLst>
                                </p:cTn>
                              </p:par>
                            </p:childTnLst>
                          </p:cTn>
                        </p:par>
                        <p:par>
                          <p:cTn id="15" fill="hold">
                            <p:stCondLst>
                              <p:cond delay="3400"/>
                            </p:stCondLst>
                            <p:childTnLst>
                              <p:par>
                                <p:cTn id="16" presetID="22" presetClass="entr" presetSubtype="1" fill="hold" nodeType="after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up)">
                                      <p:cBhvr>
                                        <p:cTn id="18" dur="17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fade">
                                      <p:cBhvr>
                                        <p:cTn id="23" dur="1000"/>
                                        <p:tgtEl>
                                          <p:spTgt spid="2"/>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3">
                                            <p:txEl>
                                              <p:pRg st="0" end="0"/>
                                            </p:txEl>
                                          </p:spTgt>
                                        </p:tgtEl>
                                        <p:attrNameLst>
                                          <p:attrName>style.visibility</p:attrName>
                                        </p:attrNameLst>
                                      </p:cBhvr>
                                      <p:to>
                                        <p:strVal val="visible"/>
                                      </p:to>
                                    </p:set>
                                    <p:animEffect transition="in" filter="fade">
                                      <p:cBhvr>
                                        <p:cTn id="28" dur="1000"/>
                                        <p:tgtEl>
                                          <p:spTgt spid="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29" fill="hold" display="0">
                  <p:stCondLst>
                    <p:cond delay="indefinite"/>
                  </p:stCondLst>
                  <p:endCondLst>
                    <p:cond evt="onStopAudio" delay="0">
                      <p:tgtEl>
                        <p:sldTgt/>
                      </p:tgtEl>
                    </p:cond>
                  </p:endCondLst>
                </p:cTn>
                <p:tgtEl>
                  <p:spTgt spid="16"/>
                </p:tgtEl>
              </p:cMediaNode>
            </p:audio>
            <p:audio isNarration="1">
              <p:cMediaNode vol="80000" showWhenStopped="0">
                <p:cTn id="30" fill="hold" display="0">
                  <p:stCondLst>
                    <p:cond delay="indefinite"/>
                  </p:stCondLst>
                  <p:endCondLst>
                    <p:cond evt="onStopAudio" delay="0">
                      <p:tgtEl>
                        <p:sldTgt/>
                      </p:tgtEl>
                    </p:cond>
                  </p:endCondLst>
                </p:cTn>
                <p:tgtEl>
                  <p:spTgt spid="28"/>
                </p:tgtEl>
              </p:cMediaNode>
            </p:audio>
          </p:childTnLst>
        </p:cTn>
      </p:par>
    </p:tnLst>
    <p:bldLst>
      <p:bldP spid="2" grpId="0"/>
      <p:bldP spid="1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2C6C50-9AC8-A7D1-3AC7-DBB17D0BC20F}"/>
              </a:ext>
            </a:extLst>
          </p:cNvPr>
          <p:cNvSpPr>
            <a:spLocks noGrp="1"/>
          </p:cNvSpPr>
          <p:nvPr>
            <p:ph type="title"/>
          </p:nvPr>
        </p:nvSpPr>
        <p:spPr/>
        <p:txBody>
          <a:bodyPr/>
          <a:lstStyle/>
          <a:p>
            <a:r>
              <a:rPr lang="en-US" dirty="0"/>
              <a:t>Biosecurity reform in Australia</a:t>
            </a:r>
            <a:endParaRPr lang="en-AU" b="1" dirty="0"/>
          </a:p>
        </p:txBody>
      </p:sp>
      <p:sp>
        <p:nvSpPr>
          <p:cNvPr id="3" name="Content Placeholder 2">
            <a:extLst>
              <a:ext uri="{FF2B5EF4-FFF2-40B4-BE49-F238E27FC236}">
                <a16:creationId xmlns:a16="http://schemas.microsoft.com/office/drawing/2014/main" id="{15DFC61E-DCDB-51A6-C970-9AD1C9BC6754}"/>
              </a:ext>
            </a:extLst>
          </p:cNvPr>
          <p:cNvSpPr>
            <a:spLocks noGrp="1"/>
          </p:cNvSpPr>
          <p:nvPr>
            <p:ph idx="1"/>
          </p:nvPr>
        </p:nvSpPr>
        <p:spPr>
          <a:xfrm>
            <a:off x="677334" y="2493397"/>
            <a:ext cx="8596668" cy="3907403"/>
          </a:xfrm>
        </p:spPr>
        <p:txBody>
          <a:bodyPr>
            <a:noAutofit/>
          </a:bodyPr>
          <a:lstStyle/>
          <a:p>
            <a:r>
              <a:rPr lang="en-US" sz="2000" dirty="0">
                <a:solidFill>
                  <a:schemeClr val="tx1"/>
                </a:solidFill>
                <a:latin typeface="Calibri" panose="020F0502020204030204" pitchFamily="34" charset="0"/>
                <a:cs typeface="Calibri" panose="020F0502020204030204" pitchFamily="34" charset="0"/>
              </a:rPr>
              <a:t>Biosecurity and Agriculture Management (BAM) Act WA (2007)</a:t>
            </a:r>
          </a:p>
          <a:p>
            <a:r>
              <a:rPr lang="en-US" sz="2000" dirty="0">
                <a:solidFill>
                  <a:schemeClr val="tx1"/>
                </a:solidFill>
                <a:latin typeface="Calibri" panose="020F0502020204030204" pitchFamily="34" charset="0"/>
                <a:cs typeface="Calibri" panose="020F0502020204030204" pitchFamily="34" charset="0"/>
              </a:rPr>
              <a:t>Biosecurity Act Qld (2014)</a:t>
            </a:r>
          </a:p>
          <a:p>
            <a:r>
              <a:rPr lang="en-US" sz="2000" dirty="0">
                <a:solidFill>
                  <a:schemeClr val="tx1"/>
                </a:solidFill>
                <a:latin typeface="Calibri" panose="020F0502020204030204" pitchFamily="34" charset="0"/>
                <a:cs typeface="Calibri" panose="020F0502020204030204" pitchFamily="34" charset="0"/>
              </a:rPr>
              <a:t>Biosecurity Act NSW (2015)</a:t>
            </a:r>
          </a:p>
          <a:p>
            <a:r>
              <a:rPr lang="en-US" sz="2000" dirty="0">
                <a:solidFill>
                  <a:schemeClr val="tx1"/>
                </a:solidFill>
                <a:latin typeface="Calibri" panose="020F0502020204030204" pitchFamily="34" charset="0"/>
                <a:cs typeface="Calibri" panose="020F0502020204030204" pitchFamily="34" charset="0"/>
              </a:rPr>
              <a:t>Biosecurity Act Tas (2019) – in transition phase</a:t>
            </a:r>
          </a:p>
          <a:p>
            <a:r>
              <a:rPr lang="en-US" sz="2000" dirty="0">
                <a:solidFill>
                  <a:schemeClr val="tx1"/>
                </a:solidFill>
                <a:latin typeface="Calibri" panose="020F0502020204030204" pitchFamily="34" charset="0"/>
                <a:cs typeface="Calibri" panose="020F0502020204030204" pitchFamily="34" charset="0"/>
              </a:rPr>
              <a:t>The Weeds Management Act 2001 NT</a:t>
            </a:r>
          </a:p>
          <a:p>
            <a:pPr lvl="1"/>
            <a:r>
              <a:rPr lang="en-US" sz="1800" dirty="0">
                <a:solidFill>
                  <a:schemeClr val="tx1"/>
                </a:solidFill>
                <a:latin typeface="Calibri" panose="020F0502020204030204" pitchFamily="34" charset="0"/>
                <a:cs typeface="Calibri" panose="020F0502020204030204" pitchFamily="34" charset="0"/>
              </a:rPr>
              <a:t>Amendments passed Department preparing for implementation</a:t>
            </a:r>
          </a:p>
          <a:p>
            <a:r>
              <a:rPr lang="en-US" sz="2000" dirty="0">
                <a:solidFill>
                  <a:schemeClr val="tx1"/>
                </a:solidFill>
                <a:latin typeface="Calibri" panose="020F0502020204030204" pitchFamily="34" charset="0"/>
                <a:cs typeface="Calibri" panose="020F0502020204030204" pitchFamily="34" charset="0"/>
              </a:rPr>
              <a:t>ACT – Bill being drafted</a:t>
            </a:r>
          </a:p>
          <a:p>
            <a:r>
              <a:rPr lang="en-US" sz="2000" dirty="0">
                <a:solidFill>
                  <a:schemeClr val="tx1"/>
                </a:solidFill>
                <a:latin typeface="Calibri" panose="020F0502020204030204" pitchFamily="34" charset="0"/>
                <a:cs typeface="Calibri" panose="020F0502020204030204" pitchFamily="34" charset="0"/>
              </a:rPr>
              <a:t>SA – consultation progress underway</a:t>
            </a:r>
          </a:p>
          <a:p>
            <a:r>
              <a:rPr lang="en-US" sz="2000" b="0" i="0" dirty="0">
                <a:solidFill>
                  <a:schemeClr val="tx1"/>
                </a:solidFill>
                <a:effectLst/>
                <a:latin typeface="Calibri" panose="020F0502020204030204" pitchFamily="34" charset="0"/>
                <a:cs typeface="Calibri" panose="020F0502020204030204" pitchFamily="34" charset="0"/>
              </a:rPr>
              <a:t>Victoria - review in progress</a:t>
            </a:r>
          </a:p>
        </p:txBody>
      </p:sp>
      <p:sp>
        <p:nvSpPr>
          <p:cNvPr id="5" name="TextBox 4">
            <a:extLst>
              <a:ext uri="{FF2B5EF4-FFF2-40B4-BE49-F238E27FC236}">
                <a16:creationId xmlns:a16="http://schemas.microsoft.com/office/drawing/2014/main" id="{FF36719B-74CF-FA95-BBE3-17BFB1866BBA}"/>
              </a:ext>
            </a:extLst>
          </p:cNvPr>
          <p:cNvSpPr txBox="1"/>
          <p:nvPr/>
        </p:nvSpPr>
        <p:spPr>
          <a:xfrm>
            <a:off x="677334" y="1399163"/>
            <a:ext cx="6101696" cy="646331"/>
          </a:xfrm>
          <a:prstGeom prst="rect">
            <a:avLst/>
          </a:prstGeom>
          <a:noFill/>
        </p:spPr>
        <p:txBody>
          <a:bodyPr wrap="square">
            <a:spAutoFit/>
          </a:bodyPr>
          <a:lstStyle/>
          <a:p>
            <a:pPr algn="just" fontAlgn="base"/>
            <a:r>
              <a:rPr lang="en-AU" sz="1800" dirty="0">
                <a:effectLst/>
                <a:latin typeface="Calibri" panose="020F0502020204030204" pitchFamily="34" charset="0"/>
                <a:ea typeface="Times New Roman" panose="02020603050405020304" pitchFamily="18" charset="0"/>
                <a:cs typeface="Segoe UI" panose="020B0502040204020203" pitchFamily="34" charset="0"/>
              </a:rPr>
              <a:t>Australia has seen significant biosecurity reforms in the past decade. </a:t>
            </a:r>
          </a:p>
        </p:txBody>
      </p:sp>
      <p:pic>
        <p:nvPicPr>
          <p:cNvPr id="6" name="Graphic 5" descr="Scales of justice with solid fill">
            <a:extLst>
              <a:ext uri="{FF2B5EF4-FFF2-40B4-BE49-F238E27FC236}">
                <a16:creationId xmlns:a16="http://schemas.microsoft.com/office/drawing/2014/main" id="{ABD59ACA-548D-B389-F6D7-D1BC3A23255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432173" y="1981200"/>
            <a:ext cx="2895600" cy="2895600"/>
          </a:xfrm>
          <a:prstGeom prst="rect">
            <a:avLst/>
          </a:prstGeom>
        </p:spPr>
      </p:pic>
      <p:pic>
        <p:nvPicPr>
          <p:cNvPr id="21" name="Audio 20">
            <a:hlinkClick r:id="" action="ppaction://media"/>
            <a:extLst>
              <a:ext uri="{FF2B5EF4-FFF2-40B4-BE49-F238E27FC236}">
                <a16:creationId xmlns:a16="http://schemas.microsoft.com/office/drawing/2014/main" id="{C78F8453-842F-968D-2F3C-76F0EA58A91F}"/>
              </a:ext>
            </a:extLst>
          </p:cNvPr>
          <p:cNvPicPr>
            <a:picLocks noChangeAspect="1"/>
          </p:cNvPicPr>
          <p:nvPr>
            <a:audioFile r:link="rId3"/>
            <p:extLst>
              <p:ext uri="{DAA4B4D4-6D71-4841-9C94-3DE7FCFB9230}">
                <p14:media xmlns:p14="http://schemas.microsoft.com/office/powerpoint/2010/main" r:embed="rId2"/>
              </p:ext>
            </p:extLst>
          </p:nvPr>
        </p:nvPicPr>
        <p:blipFill>
          <a:blip r:embed="rId8"/>
          <a:srcRect l="-324094" t="-160938" r="-324094" b="-160938"/>
          <a:stretch>
            <a:fillRect/>
          </a:stretch>
        </p:blipFill>
        <p:spPr>
          <a:xfrm>
            <a:off x="9147683" y="5143500"/>
            <a:ext cx="3040633" cy="1714500"/>
          </a:xfrm>
          <a:prstGeom prst="rect">
            <a:avLst/>
          </a:prstGeom>
        </p:spPr>
      </p:pic>
    </p:spTree>
    <p:custDataLst>
      <p:tags r:id="rId1"/>
    </p:custDataLst>
    <p:extLst>
      <p:ext uri="{BB962C8B-B14F-4D97-AF65-F5344CB8AC3E}">
        <p14:creationId xmlns:p14="http://schemas.microsoft.com/office/powerpoint/2010/main" val="3203571368"/>
      </p:ext>
    </p:extLst>
  </p:cSld>
  <p:clrMapOvr>
    <a:masterClrMapping/>
  </p:clrMapOvr>
  <mc:AlternateContent xmlns:mc="http://schemas.openxmlformats.org/markup-compatibility/2006">
    <mc:Choice xmlns:p14="http://schemas.microsoft.com/office/powerpoint/2010/main" Requires="p14">
      <p:transition spd="slow" p14:dur="2000" advTm="48757"/>
    </mc:Choice>
    <mc:Fallback>
      <p:transition spd="slow" advTm="487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1"/>
                                        </p:tgtEl>
                                      </p:cBhvr>
                                    </p:cmd>
                                  </p:childTnLst>
                                </p:cTn>
                              </p:par>
                            </p:childTnLst>
                          </p:cTn>
                        </p:par>
                      </p:childTnLst>
                    </p:cTn>
                  </p:par>
                  <p:par>
                    <p:cTn id="7" fill="hold">
                      <p:stCondLst>
                        <p:cond delay="indefinite"/>
                      </p:stCondLst>
                      <p:childTnLst>
                        <p:par>
                          <p:cTn id="8" fill="hold">
                            <p:stCondLst>
                              <p:cond delay="0"/>
                            </p:stCondLst>
                            <p:childTnLst>
                              <p:par>
                                <p:cTn id="9" presetID="3" presetClass="emph" presetSubtype="2" fill="hold" nodeType="clickEffect">
                                  <p:stCondLst>
                                    <p:cond delay="0"/>
                                  </p:stCondLst>
                                  <p:childTnLst>
                                    <p:animClr clrSpc="rgb" dir="cw">
                                      <p:cBhvr override="childStyle">
                                        <p:cTn id="10" dur="2000" fill="hold"/>
                                        <p:tgtEl>
                                          <p:spTgt spid="3">
                                            <p:txEl>
                                              <p:pRg st="1" end="1"/>
                                            </p:txEl>
                                          </p:spTgt>
                                        </p:tgtEl>
                                        <p:attrNameLst>
                                          <p:attrName>style.color</p:attrName>
                                        </p:attrNameLst>
                                      </p:cBhvr>
                                      <p:to>
                                        <a:schemeClr val="accent2"/>
                                      </p:to>
                                    </p:animClr>
                                  </p:childTnLst>
                                </p:cTn>
                              </p:par>
                              <p:par>
                                <p:cTn id="11" presetID="3" presetClass="emph" presetSubtype="2" fill="hold" nodeType="withEffect">
                                  <p:stCondLst>
                                    <p:cond delay="0"/>
                                  </p:stCondLst>
                                  <p:iterate type="lt">
                                    <p:tmPct val="0"/>
                                  </p:iterate>
                                  <p:childTnLst>
                                    <p:animClr clrSpc="rgb" dir="cw">
                                      <p:cBhvr override="childStyle">
                                        <p:cTn id="12" dur="2000" fill="hold"/>
                                        <p:tgtEl>
                                          <p:spTgt spid="3">
                                            <p:txEl>
                                              <p:pRg st="2" end="2"/>
                                            </p:txEl>
                                          </p:spTgt>
                                        </p:tgtEl>
                                        <p:attrNameLst>
                                          <p:attrName>style.color</p:attrName>
                                        </p:attrNameLst>
                                      </p:cBhvr>
                                      <p:to>
                                        <a:schemeClr val="accent2"/>
                                      </p:to>
                                    </p:animClr>
                                  </p:childTnLst>
                                </p:cTn>
                              </p:par>
                              <p:par>
                                <p:cTn id="13" presetID="3" presetClass="emph" presetSubtype="2" fill="hold" nodeType="withEffect">
                                  <p:stCondLst>
                                    <p:cond delay="0"/>
                                  </p:stCondLst>
                                  <p:childTnLst>
                                    <p:animClr clrSpc="rgb" dir="cw">
                                      <p:cBhvr override="childStyle">
                                        <p:cTn id="14" dur="2000" fill="hold"/>
                                        <p:tgtEl>
                                          <p:spTgt spid="3">
                                            <p:txEl>
                                              <p:pRg st="0" end="0"/>
                                            </p:txEl>
                                          </p:spTgt>
                                        </p:tgtEl>
                                        <p:attrNameLst>
                                          <p:attrName>style.color</p:attrName>
                                        </p:attrNameLst>
                                      </p:cBhvr>
                                      <p:to>
                                        <a:schemeClr val="accent2"/>
                                      </p:to>
                                    </p:animClr>
                                  </p:childTnLst>
                                </p:cTn>
                              </p:par>
                              <p:par>
                                <p:cTn id="15" presetID="3" presetClass="emph" presetSubtype="2" fill="hold" nodeType="withEffect">
                                  <p:stCondLst>
                                    <p:cond delay="0"/>
                                  </p:stCondLst>
                                  <p:childTnLst>
                                    <p:animClr clrSpc="rgb" dir="cw">
                                      <p:cBhvr override="childStyle">
                                        <p:cTn id="16" dur="2000" fill="hold"/>
                                        <p:tgtEl>
                                          <p:spTgt spid="3">
                                            <p:txEl>
                                              <p:pRg st="1" end="1"/>
                                            </p:txEl>
                                          </p:spTgt>
                                        </p:tgtEl>
                                        <p:attrNameLst>
                                          <p:attrName>style.color</p:attrName>
                                        </p:attrNameLst>
                                      </p:cBhvr>
                                      <p:to>
                                        <a:schemeClr val="accent2"/>
                                      </p:to>
                                    </p:animClr>
                                  </p:childTnLst>
                                </p:cTn>
                              </p:par>
                              <p:par>
                                <p:cTn id="17" presetID="3" presetClass="emph" presetSubtype="2" fill="hold" nodeType="withEffect">
                                  <p:stCondLst>
                                    <p:cond delay="0"/>
                                  </p:stCondLst>
                                  <p:iterate type="lt">
                                    <p:tmPct val="0"/>
                                  </p:iterate>
                                  <p:childTnLst>
                                    <p:animClr clrSpc="rgb" dir="cw">
                                      <p:cBhvr override="childStyle">
                                        <p:cTn id="18" dur="2000" fill="hold"/>
                                        <p:tgtEl>
                                          <p:spTgt spid="3">
                                            <p:txEl>
                                              <p:pRg st="2" end="2"/>
                                            </p:txEl>
                                          </p:spTgt>
                                        </p:tgtEl>
                                        <p:attrNameLst>
                                          <p:attrName>style.color</p:attrName>
                                        </p:attrNameLst>
                                      </p:cBhvr>
                                      <p:to>
                                        <a:schemeClr val="accent2"/>
                                      </p:to>
                                    </p:animClr>
                                  </p:childTnLst>
                                </p:cTn>
                              </p:par>
                            </p:childTnLst>
                          </p:cTn>
                        </p:par>
                      </p:childTnLst>
                    </p:cTn>
                  </p:par>
                  <p:par>
                    <p:cTn id="19" fill="hold">
                      <p:stCondLst>
                        <p:cond delay="indefinite"/>
                      </p:stCondLst>
                      <p:childTnLst>
                        <p:par>
                          <p:cTn id="20" fill="hold">
                            <p:stCondLst>
                              <p:cond delay="0"/>
                            </p:stCondLst>
                            <p:childTnLst>
                              <p:par>
                                <p:cTn id="21" presetID="3" presetClass="emph" presetSubtype="2" fill="hold" nodeType="clickEffect">
                                  <p:stCondLst>
                                    <p:cond delay="0"/>
                                  </p:stCondLst>
                                  <p:childTnLst>
                                    <p:animClr clrSpc="rgb" dir="cw">
                                      <p:cBhvr override="childStyle">
                                        <p:cTn id="22" dur="2000" fill="hold"/>
                                        <p:tgtEl>
                                          <p:spTgt spid="3">
                                            <p:txEl>
                                              <p:pRg st="3" end="3"/>
                                            </p:txEl>
                                          </p:spTgt>
                                        </p:tgtEl>
                                        <p:attrNameLst>
                                          <p:attrName>style.color</p:attrName>
                                        </p:attrNameLst>
                                      </p:cBhvr>
                                      <p:to>
                                        <a:srgbClr val="C09C02"/>
                                      </p:to>
                                    </p:animClr>
                                  </p:childTnLst>
                                </p:cTn>
                              </p:par>
                              <p:par>
                                <p:cTn id="23" presetID="3" presetClass="emph" presetSubtype="2" fill="hold" nodeType="withEffect">
                                  <p:stCondLst>
                                    <p:cond delay="0"/>
                                  </p:stCondLst>
                                  <p:childTnLst>
                                    <p:animClr clrSpc="rgb" dir="cw">
                                      <p:cBhvr override="childStyle">
                                        <p:cTn id="24" dur="2000" fill="hold"/>
                                        <p:tgtEl>
                                          <p:spTgt spid="3">
                                            <p:txEl>
                                              <p:pRg st="4" end="4"/>
                                            </p:txEl>
                                          </p:spTgt>
                                        </p:tgtEl>
                                        <p:attrNameLst>
                                          <p:attrName>style.color</p:attrName>
                                        </p:attrNameLst>
                                      </p:cBhvr>
                                      <p:to>
                                        <a:srgbClr val="C09C02"/>
                                      </p:to>
                                    </p:animClr>
                                  </p:childTnLst>
                                </p:cTn>
                              </p:par>
                              <p:par>
                                <p:cTn id="25" presetID="3" presetClass="emph" presetSubtype="2" fill="hold" nodeType="withEffect">
                                  <p:stCondLst>
                                    <p:cond delay="0"/>
                                  </p:stCondLst>
                                  <p:childTnLst>
                                    <p:animClr clrSpc="rgb" dir="cw">
                                      <p:cBhvr override="childStyle">
                                        <p:cTn id="26" dur="2000" fill="hold"/>
                                        <p:tgtEl>
                                          <p:spTgt spid="3">
                                            <p:txEl>
                                              <p:pRg st="5" end="5"/>
                                            </p:txEl>
                                          </p:spTgt>
                                        </p:tgtEl>
                                        <p:attrNameLst>
                                          <p:attrName>style.color</p:attrName>
                                        </p:attrNameLst>
                                      </p:cBhvr>
                                      <p:to>
                                        <a:srgbClr val="C09C02"/>
                                      </p:to>
                                    </p:animClr>
                                  </p:childTnLst>
                                </p:cTn>
                              </p:par>
                            </p:childTnLst>
                          </p:cTn>
                        </p:par>
                      </p:childTnLst>
                    </p:cTn>
                  </p:par>
                  <p:par>
                    <p:cTn id="27" fill="hold">
                      <p:stCondLst>
                        <p:cond delay="indefinite"/>
                      </p:stCondLst>
                      <p:childTnLst>
                        <p:par>
                          <p:cTn id="28" fill="hold">
                            <p:stCondLst>
                              <p:cond delay="0"/>
                            </p:stCondLst>
                            <p:childTnLst>
                              <p:par>
                                <p:cTn id="29" presetID="3" presetClass="emph" presetSubtype="2" fill="hold" nodeType="clickEffect">
                                  <p:stCondLst>
                                    <p:cond delay="0"/>
                                  </p:stCondLst>
                                  <p:childTnLst>
                                    <p:animClr clrSpc="rgb" dir="cw">
                                      <p:cBhvr override="childStyle">
                                        <p:cTn id="30" dur="2000" fill="hold"/>
                                        <p:tgtEl>
                                          <p:spTgt spid="3">
                                            <p:txEl>
                                              <p:pRg st="6" end="6"/>
                                            </p:txEl>
                                          </p:spTgt>
                                        </p:tgtEl>
                                        <p:attrNameLst>
                                          <p:attrName>style.color</p:attrName>
                                        </p:attrNameLst>
                                      </p:cBhvr>
                                      <p:to>
                                        <a:srgbClr val="BA088B"/>
                                      </p:to>
                                    </p:animClr>
                                  </p:childTnLst>
                                </p:cTn>
                              </p:par>
                              <p:par>
                                <p:cTn id="31" presetID="3" presetClass="emph" presetSubtype="2" fill="hold" nodeType="withEffect">
                                  <p:stCondLst>
                                    <p:cond delay="0"/>
                                  </p:stCondLst>
                                  <p:childTnLst>
                                    <p:animClr clrSpc="rgb" dir="cw">
                                      <p:cBhvr override="childStyle">
                                        <p:cTn id="32" dur="2000" fill="hold"/>
                                        <p:tgtEl>
                                          <p:spTgt spid="3">
                                            <p:txEl>
                                              <p:pRg st="7" end="7"/>
                                            </p:txEl>
                                          </p:spTgt>
                                        </p:tgtEl>
                                        <p:attrNameLst>
                                          <p:attrName>style.color</p:attrName>
                                        </p:attrNameLst>
                                      </p:cBhvr>
                                      <p:to>
                                        <a:srgbClr val="BA088B"/>
                                      </p:to>
                                    </p:animClr>
                                  </p:childTnLst>
                                </p:cTn>
                              </p:par>
                              <p:par>
                                <p:cTn id="33" presetID="3" presetClass="emph" presetSubtype="2" fill="hold" nodeType="withEffect">
                                  <p:stCondLst>
                                    <p:cond delay="0"/>
                                  </p:stCondLst>
                                  <p:childTnLst>
                                    <p:animClr clrSpc="rgb" dir="cw">
                                      <p:cBhvr override="childStyle">
                                        <p:cTn id="34" dur="2000" fill="hold"/>
                                        <p:tgtEl>
                                          <p:spTgt spid="3">
                                            <p:txEl>
                                              <p:pRg st="8" end="8"/>
                                            </p:txEl>
                                          </p:spTgt>
                                        </p:tgtEl>
                                        <p:attrNameLst>
                                          <p:attrName>style.color</p:attrName>
                                        </p:attrNameLst>
                                      </p:cBhvr>
                                      <p:to>
                                        <a:srgbClr val="BA088B"/>
                                      </p:to>
                                    </p:animClr>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5" fill="hold" display="0">
                  <p:stCondLst>
                    <p:cond delay="indefinite"/>
                  </p:stCondLst>
                  <p:endCondLst>
                    <p:cond evt="onStopAudio" delay="0">
                      <p:tgtEl>
                        <p:sldTgt/>
                      </p:tgtEl>
                    </p:cond>
                  </p:endCondLst>
                </p:cTn>
                <p:tgtEl>
                  <p:spTgt spid="21"/>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B88D3B-F642-30A0-2EFC-E495A646B001}"/>
              </a:ext>
            </a:extLst>
          </p:cNvPr>
          <p:cNvSpPr>
            <a:spLocks noGrp="1"/>
          </p:cNvSpPr>
          <p:nvPr>
            <p:ph type="title"/>
          </p:nvPr>
        </p:nvSpPr>
        <p:spPr>
          <a:xfrm>
            <a:off x="899007" y="207818"/>
            <a:ext cx="8596668" cy="761281"/>
          </a:xfrm>
        </p:spPr>
        <p:txBody>
          <a:bodyPr>
            <a:noAutofit/>
          </a:bodyPr>
          <a:lstStyle/>
          <a:p>
            <a:pPr algn="ctr"/>
            <a:r>
              <a:rPr lang="en-US" sz="4800" b="1" dirty="0"/>
              <a:t>Simpler, more effective legal framework</a:t>
            </a:r>
            <a:br>
              <a:rPr lang="en-US" sz="4800" b="1" dirty="0"/>
            </a:br>
            <a:endParaRPr lang="en-AU" sz="4800" b="1" dirty="0"/>
          </a:p>
        </p:txBody>
      </p:sp>
      <p:sp>
        <p:nvSpPr>
          <p:cNvPr id="4" name="Content Placeholder 2">
            <a:extLst>
              <a:ext uri="{FF2B5EF4-FFF2-40B4-BE49-F238E27FC236}">
                <a16:creationId xmlns:a16="http://schemas.microsoft.com/office/drawing/2014/main" id="{E5F7E932-1B3D-FD46-2908-DA6DBC1AF039}"/>
              </a:ext>
            </a:extLst>
          </p:cNvPr>
          <p:cNvSpPr txBox="1">
            <a:spLocks/>
          </p:cNvSpPr>
          <p:nvPr/>
        </p:nvSpPr>
        <p:spPr>
          <a:xfrm>
            <a:off x="3054156" y="3227390"/>
            <a:ext cx="4227175" cy="873556"/>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buFont typeface="Wingdings 3" charset="2"/>
              <a:buNone/>
            </a:pPr>
            <a:r>
              <a:rPr lang="en-US" sz="4800" dirty="0">
                <a:solidFill>
                  <a:schemeClr val="accent1"/>
                </a:solidFill>
              </a:rPr>
              <a:t>Management</a:t>
            </a:r>
          </a:p>
        </p:txBody>
      </p:sp>
      <p:sp>
        <p:nvSpPr>
          <p:cNvPr id="5" name="Content Placeholder 2">
            <a:extLst>
              <a:ext uri="{FF2B5EF4-FFF2-40B4-BE49-F238E27FC236}">
                <a16:creationId xmlns:a16="http://schemas.microsoft.com/office/drawing/2014/main" id="{196B8220-474F-CB1B-898E-B8EBD1A16EC6}"/>
              </a:ext>
            </a:extLst>
          </p:cNvPr>
          <p:cNvSpPr txBox="1">
            <a:spLocks/>
          </p:cNvSpPr>
          <p:nvPr/>
        </p:nvSpPr>
        <p:spPr>
          <a:xfrm>
            <a:off x="3503659" y="4100946"/>
            <a:ext cx="4227175" cy="2549236"/>
          </a:xfrm>
          <a:prstGeom prst="rect">
            <a:avLst/>
          </a:prstGeom>
        </p:spPr>
        <p:txBody>
          <a:bodyPr vert="horz" lIns="91440" tIns="45720" rIns="91440" bIns="45720" rtlCol="0">
            <a:normAutofit fontScale="92500"/>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r>
              <a:rPr lang="en-US" dirty="0"/>
              <a:t>Invasive species</a:t>
            </a:r>
          </a:p>
          <a:p>
            <a:r>
              <a:rPr lang="en-US" dirty="0"/>
              <a:t>Pests</a:t>
            </a:r>
          </a:p>
          <a:p>
            <a:r>
              <a:rPr lang="en-US" dirty="0"/>
              <a:t>Diseases</a:t>
            </a:r>
          </a:p>
          <a:p>
            <a:r>
              <a:rPr lang="en-US" dirty="0"/>
              <a:t>imports of plant and animal products</a:t>
            </a:r>
          </a:p>
          <a:p>
            <a:r>
              <a:rPr lang="en-US" dirty="0"/>
              <a:t>biosecurity emergencies</a:t>
            </a:r>
          </a:p>
          <a:p>
            <a:r>
              <a:rPr lang="en-US" dirty="0"/>
              <a:t>monetary reimbursement for biosecurity related loss</a:t>
            </a:r>
          </a:p>
          <a:p>
            <a:endParaRPr lang="en-US" dirty="0"/>
          </a:p>
        </p:txBody>
      </p:sp>
      <p:cxnSp>
        <p:nvCxnSpPr>
          <p:cNvPr id="10" name="Straight Arrow Connector 9">
            <a:extLst>
              <a:ext uri="{FF2B5EF4-FFF2-40B4-BE49-F238E27FC236}">
                <a16:creationId xmlns:a16="http://schemas.microsoft.com/office/drawing/2014/main" id="{A9AB2B1C-E2BD-ED01-C6F9-1E2AF1DE0F81}"/>
              </a:ext>
            </a:extLst>
          </p:cNvPr>
          <p:cNvCxnSpPr>
            <a:cxnSpLocks/>
          </p:cNvCxnSpPr>
          <p:nvPr/>
        </p:nvCxnSpPr>
        <p:spPr>
          <a:xfrm>
            <a:off x="4959928" y="2035900"/>
            <a:ext cx="0" cy="1191490"/>
          </a:xfrm>
          <a:prstGeom prst="straightConnector1">
            <a:avLst/>
          </a:prstGeom>
          <a:ln w="187325">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14" name="Graphic 13" descr="Scales of justice with solid fill">
            <a:extLst>
              <a:ext uri="{FF2B5EF4-FFF2-40B4-BE49-F238E27FC236}">
                <a16:creationId xmlns:a16="http://schemas.microsoft.com/office/drawing/2014/main" id="{8C3B1EDB-491A-32AA-1230-C6FBBC3070CA}"/>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432173" y="1981200"/>
            <a:ext cx="2895600" cy="2895600"/>
          </a:xfrm>
          <a:prstGeom prst="rect">
            <a:avLst/>
          </a:prstGeom>
        </p:spPr>
      </p:pic>
      <p:pic>
        <p:nvPicPr>
          <p:cNvPr id="18" name="Audio 17">
            <a:hlinkClick r:id="" action="ppaction://media"/>
            <a:extLst>
              <a:ext uri="{FF2B5EF4-FFF2-40B4-BE49-F238E27FC236}">
                <a16:creationId xmlns:a16="http://schemas.microsoft.com/office/drawing/2014/main" id="{C1E2846F-30E3-EF3C-B2D1-DD87A4D9D535}"/>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569700" y="6235700"/>
            <a:ext cx="406400" cy="406400"/>
          </a:xfrm>
          <a:prstGeom prst="rect">
            <a:avLst/>
          </a:prstGeom>
        </p:spPr>
      </p:pic>
    </p:spTree>
    <p:custDataLst>
      <p:tags r:id="rId1"/>
    </p:custDataLst>
    <p:extLst>
      <p:ext uri="{BB962C8B-B14F-4D97-AF65-F5344CB8AC3E}">
        <p14:creationId xmlns:p14="http://schemas.microsoft.com/office/powerpoint/2010/main" val="1977219972"/>
      </p:ext>
    </p:extLst>
  </p:cSld>
  <p:clrMapOvr>
    <a:masterClrMapping/>
  </p:clrMapOvr>
  <mc:AlternateContent xmlns:mc="http://schemas.openxmlformats.org/markup-compatibility/2006">
    <mc:Choice xmlns:p14="http://schemas.microsoft.com/office/powerpoint/2010/main" Requires="p14">
      <p:transition spd="slow" p14:dur="2000" advTm="12890"/>
    </mc:Choice>
    <mc:Fallback>
      <p:transition spd="slow" advTm="128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up)">
                                      <p:cBhvr>
                                        <p:cTn id="11" dur="500"/>
                                        <p:tgtEl>
                                          <p:spTgt spid="10"/>
                                        </p:tgtEl>
                                      </p:cBhvr>
                                    </p:animEffect>
                                  </p:childTnLst>
                                </p:cTn>
                              </p:par>
                            </p:childTnLst>
                          </p:cTn>
                        </p:par>
                        <p:par>
                          <p:cTn id="12" fill="hold">
                            <p:stCondLst>
                              <p:cond delay="500"/>
                            </p:stCondLst>
                            <p:childTnLst>
                              <p:par>
                                <p:cTn id="13" presetID="10" presetClass="entr" presetSubtype="0" fill="hold" grpId="0"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par>
                          <p:cTn id="16" fill="hold">
                            <p:stCondLst>
                              <p:cond delay="1000"/>
                            </p:stCondLst>
                            <p:childTnLst>
                              <p:par>
                                <p:cTn id="17" presetID="10" presetClass="entr" presetSubtype="0" fill="hold" nodeType="afterEffect">
                                  <p:stCondLst>
                                    <p:cond delay="0"/>
                                  </p:stCondLst>
                                  <p:childTnLst>
                                    <p:set>
                                      <p:cBhvr>
                                        <p:cTn id="18" dur="1" fill="hold">
                                          <p:stCondLst>
                                            <p:cond delay="0"/>
                                          </p:stCondLst>
                                        </p:cTn>
                                        <p:tgtEl>
                                          <p:spTgt spid="5">
                                            <p:txEl>
                                              <p:pRg st="0" end="0"/>
                                            </p:txEl>
                                          </p:spTgt>
                                        </p:tgtEl>
                                        <p:attrNameLst>
                                          <p:attrName>style.visibility</p:attrName>
                                        </p:attrNameLst>
                                      </p:cBhvr>
                                      <p:to>
                                        <p:strVal val="visible"/>
                                      </p:to>
                                    </p:set>
                                    <p:animEffect transition="in" filter="fade">
                                      <p:cBhvr>
                                        <p:cTn id="19" dur="500"/>
                                        <p:tgtEl>
                                          <p:spTgt spid="5">
                                            <p:txEl>
                                              <p:pRg st="0" end="0"/>
                                            </p:txEl>
                                          </p:spTgt>
                                        </p:tgtEl>
                                      </p:cBhvr>
                                    </p:animEffect>
                                  </p:childTnLst>
                                </p:cTn>
                              </p:par>
                            </p:childTnLst>
                          </p:cTn>
                        </p:par>
                        <p:par>
                          <p:cTn id="20" fill="hold">
                            <p:stCondLst>
                              <p:cond delay="1500"/>
                            </p:stCondLst>
                            <p:childTnLst>
                              <p:par>
                                <p:cTn id="21" presetID="10" presetClass="entr" presetSubtype="0" fill="hold" nodeType="afterEffect">
                                  <p:stCondLst>
                                    <p:cond delay="500"/>
                                  </p:stCondLst>
                                  <p:childTnLst>
                                    <p:set>
                                      <p:cBhvr>
                                        <p:cTn id="22" dur="1" fill="hold">
                                          <p:stCondLst>
                                            <p:cond delay="0"/>
                                          </p:stCondLst>
                                        </p:cTn>
                                        <p:tgtEl>
                                          <p:spTgt spid="5">
                                            <p:txEl>
                                              <p:pRg st="1" end="1"/>
                                            </p:txEl>
                                          </p:spTgt>
                                        </p:tgtEl>
                                        <p:attrNameLst>
                                          <p:attrName>style.visibility</p:attrName>
                                        </p:attrNameLst>
                                      </p:cBhvr>
                                      <p:to>
                                        <p:strVal val="visible"/>
                                      </p:to>
                                    </p:set>
                                    <p:animEffect transition="in" filter="fade">
                                      <p:cBhvr>
                                        <p:cTn id="23" dur="500"/>
                                        <p:tgtEl>
                                          <p:spTgt spid="5">
                                            <p:txEl>
                                              <p:pRg st="1" end="1"/>
                                            </p:txEl>
                                          </p:spTgt>
                                        </p:tgtEl>
                                      </p:cBhvr>
                                    </p:animEffect>
                                  </p:childTnLst>
                                </p:cTn>
                              </p:par>
                            </p:childTnLst>
                          </p:cTn>
                        </p:par>
                        <p:par>
                          <p:cTn id="24" fill="hold">
                            <p:stCondLst>
                              <p:cond delay="2500"/>
                            </p:stCondLst>
                            <p:childTnLst>
                              <p:par>
                                <p:cTn id="25" presetID="10" presetClass="entr" presetSubtype="0" fill="hold" nodeType="afterEffect">
                                  <p:stCondLst>
                                    <p:cond delay="400"/>
                                  </p:stCondLst>
                                  <p:childTnLst>
                                    <p:set>
                                      <p:cBhvr>
                                        <p:cTn id="26" dur="1" fill="hold">
                                          <p:stCondLst>
                                            <p:cond delay="0"/>
                                          </p:stCondLst>
                                        </p:cTn>
                                        <p:tgtEl>
                                          <p:spTgt spid="5">
                                            <p:txEl>
                                              <p:pRg st="2" end="2"/>
                                            </p:txEl>
                                          </p:spTgt>
                                        </p:tgtEl>
                                        <p:attrNameLst>
                                          <p:attrName>style.visibility</p:attrName>
                                        </p:attrNameLst>
                                      </p:cBhvr>
                                      <p:to>
                                        <p:strVal val="visible"/>
                                      </p:to>
                                    </p:set>
                                    <p:animEffect transition="in" filter="fade">
                                      <p:cBhvr>
                                        <p:cTn id="27" dur="500"/>
                                        <p:tgtEl>
                                          <p:spTgt spid="5">
                                            <p:txEl>
                                              <p:pRg st="2" end="2"/>
                                            </p:txEl>
                                          </p:spTgt>
                                        </p:tgtEl>
                                      </p:cBhvr>
                                    </p:animEffect>
                                  </p:childTnLst>
                                </p:cTn>
                              </p:par>
                            </p:childTnLst>
                          </p:cTn>
                        </p:par>
                        <p:par>
                          <p:cTn id="28" fill="hold">
                            <p:stCondLst>
                              <p:cond delay="3400"/>
                            </p:stCondLst>
                            <p:childTnLst>
                              <p:par>
                                <p:cTn id="29" presetID="10" presetClass="entr" presetSubtype="0" fill="hold" nodeType="afterEffect">
                                  <p:stCondLst>
                                    <p:cond delay="0"/>
                                  </p:stCondLst>
                                  <p:childTnLst>
                                    <p:set>
                                      <p:cBhvr>
                                        <p:cTn id="30" dur="1" fill="hold">
                                          <p:stCondLst>
                                            <p:cond delay="0"/>
                                          </p:stCondLst>
                                        </p:cTn>
                                        <p:tgtEl>
                                          <p:spTgt spid="5">
                                            <p:txEl>
                                              <p:pRg st="3" end="3"/>
                                            </p:txEl>
                                          </p:spTgt>
                                        </p:tgtEl>
                                        <p:attrNameLst>
                                          <p:attrName>style.visibility</p:attrName>
                                        </p:attrNameLst>
                                      </p:cBhvr>
                                      <p:to>
                                        <p:strVal val="visible"/>
                                      </p:to>
                                    </p:set>
                                    <p:animEffect transition="in" filter="fade">
                                      <p:cBhvr>
                                        <p:cTn id="31" dur="500"/>
                                        <p:tgtEl>
                                          <p:spTgt spid="5">
                                            <p:txEl>
                                              <p:pRg st="3" end="3"/>
                                            </p:txEl>
                                          </p:spTgt>
                                        </p:tgtEl>
                                      </p:cBhvr>
                                    </p:animEffect>
                                  </p:childTnLst>
                                </p:cTn>
                              </p:par>
                            </p:childTnLst>
                          </p:cTn>
                        </p:par>
                        <p:par>
                          <p:cTn id="32" fill="hold">
                            <p:stCondLst>
                              <p:cond delay="3900"/>
                            </p:stCondLst>
                            <p:childTnLst>
                              <p:par>
                                <p:cTn id="33" presetID="10" presetClass="entr" presetSubtype="0" fill="hold" nodeType="afterEffect">
                                  <p:stCondLst>
                                    <p:cond delay="0"/>
                                  </p:stCondLst>
                                  <p:childTnLst>
                                    <p:set>
                                      <p:cBhvr>
                                        <p:cTn id="34" dur="1" fill="hold">
                                          <p:stCondLst>
                                            <p:cond delay="0"/>
                                          </p:stCondLst>
                                        </p:cTn>
                                        <p:tgtEl>
                                          <p:spTgt spid="5">
                                            <p:txEl>
                                              <p:pRg st="4" end="4"/>
                                            </p:txEl>
                                          </p:spTgt>
                                        </p:tgtEl>
                                        <p:attrNameLst>
                                          <p:attrName>style.visibility</p:attrName>
                                        </p:attrNameLst>
                                      </p:cBhvr>
                                      <p:to>
                                        <p:strVal val="visible"/>
                                      </p:to>
                                    </p:set>
                                    <p:animEffect transition="in" filter="fade">
                                      <p:cBhvr>
                                        <p:cTn id="35" dur="500"/>
                                        <p:tgtEl>
                                          <p:spTgt spid="5">
                                            <p:txEl>
                                              <p:pRg st="4" end="4"/>
                                            </p:txEl>
                                          </p:spTgt>
                                        </p:tgtEl>
                                      </p:cBhvr>
                                    </p:animEffect>
                                  </p:childTnLst>
                                </p:cTn>
                              </p:par>
                            </p:childTnLst>
                          </p:cTn>
                        </p:par>
                        <p:par>
                          <p:cTn id="36" fill="hold">
                            <p:stCondLst>
                              <p:cond delay="4400"/>
                            </p:stCondLst>
                            <p:childTnLst>
                              <p:par>
                                <p:cTn id="37" presetID="10" presetClass="entr" presetSubtype="0" fill="hold" nodeType="afterEffect">
                                  <p:stCondLst>
                                    <p:cond delay="0"/>
                                  </p:stCondLst>
                                  <p:childTnLst>
                                    <p:set>
                                      <p:cBhvr>
                                        <p:cTn id="38" dur="1" fill="hold">
                                          <p:stCondLst>
                                            <p:cond delay="0"/>
                                          </p:stCondLst>
                                        </p:cTn>
                                        <p:tgtEl>
                                          <p:spTgt spid="5">
                                            <p:txEl>
                                              <p:pRg st="5" end="5"/>
                                            </p:txEl>
                                          </p:spTgt>
                                        </p:tgtEl>
                                        <p:attrNameLst>
                                          <p:attrName>style.visibility</p:attrName>
                                        </p:attrNameLst>
                                      </p:cBhvr>
                                      <p:to>
                                        <p:strVal val="visible"/>
                                      </p:to>
                                    </p:set>
                                    <p:animEffect transition="in" filter="fade">
                                      <p:cBhvr>
                                        <p:cTn id="39"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0" fill="hold" display="0">
                  <p:stCondLst>
                    <p:cond delay="indefinite"/>
                  </p:stCondLst>
                  <p:endCondLst>
                    <p:cond evt="onStopAudio" delay="0">
                      <p:tgtEl>
                        <p:sldTgt/>
                      </p:tgtEl>
                    </p:cond>
                  </p:endCondLst>
                </p:cTn>
                <p:tgtEl>
                  <p:spTgt spid="18"/>
                </p:tgtEl>
              </p:cMediaNode>
            </p:audio>
          </p:childTnLst>
        </p:cTn>
      </p:par>
    </p:tnLst>
    <p:bldLst>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Graphic 14" descr="Scales of justice with solid fill">
            <a:extLst>
              <a:ext uri="{FF2B5EF4-FFF2-40B4-BE49-F238E27FC236}">
                <a16:creationId xmlns:a16="http://schemas.microsoft.com/office/drawing/2014/main" id="{2A1AEAB0-D593-965C-6C79-A168FBFD1E1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432173" y="1981200"/>
            <a:ext cx="2895600" cy="2895600"/>
          </a:xfrm>
          <a:prstGeom prst="rect">
            <a:avLst/>
          </a:prstGeom>
        </p:spPr>
      </p:pic>
      <p:pic>
        <p:nvPicPr>
          <p:cNvPr id="5" name="Graphic 4" descr="Storytelling with solid fill">
            <a:extLst>
              <a:ext uri="{FF2B5EF4-FFF2-40B4-BE49-F238E27FC236}">
                <a16:creationId xmlns:a16="http://schemas.microsoft.com/office/drawing/2014/main" id="{1A6FE712-862B-B49D-6A98-EC9F79C0B843}"/>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4156364" y="3560618"/>
            <a:ext cx="2632364" cy="2632364"/>
          </a:xfrm>
          <a:prstGeom prst="rect">
            <a:avLst/>
          </a:prstGeom>
        </p:spPr>
      </p:pic>
      <p:pic>
        <p:nvPicPr>
          <p:cNvPr id="7" name="Graphic 6" descr="Closed book with solid fill">
            <a:extLst>
              <a:ext uri="{FF2B5EF4-FFF2-40B4-BE49-F238E27FC236}">
                <a16:creationId xmlns:a16="http://schemas.microsoft.com/office/drawing/2014/main" id="{0872F9B4-0554-CBBA-B9C7-060B8500A2E7}"/>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407027" y="1170708"/>
            <a:ext cx="914400" cy="914400"/>
          </a:xfrm>
          <a:prstGeom prst="rect">
            <a:avLst/>
          </a:prstGeom>
        </p:spPr>
      </p:pic>
      <p:pic>
        <p:nvPicPr>
          <p:cNvPr id="12" name="Graphic 11" descr="Closed book with solid fill">
            <a:extLst>
              <a:ext uri="{FF2B5EF4-FFF2-40B4-BE49-F238E27FC236}">
                <a16:creationId xmlns:a16="http://schemas.microsoft.com/office/drawing/2014/main" id="{49E15B30-EFA0-69E6-0939-D9E856938193}"/>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3699164" y="214747"/>
            <a:ext cx="914400" cy="914400"/>
          </a:xfrm>
          <a:prstGeom prst="rect">
            <a:avLst/>
          </a:prstGeom>
        </p:spPr>
      </p:pic>
      <p:pic>
        <p:nvPicPr>
          <p:cNvPr id="13" name="Graphic 12" descr="Closed book with solid fill">
            <a:extLst>
              <a:ext uri="{FF2B5EF4-FFF2-40B4-BE49-F238E27FC236}">
                <a16:creationId xmlns:a16="http://schemas.microsoft.com/office/drawing/2014/main" id="{211A756F-0D32-4BE6-DE4C-7B634CF10525}"/>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6331528" y="284017"/>
            <a:ext cx="914400" cy="914400"/>
          </a:xfrm>
          <a:prstGeom prst="rect">
            <a:avLst/>
          </a:prstGeom>
        </p:spPr>
      </p:pic>
      <p:pic>
        <p:nvPicPr>
          <p:cNvPr id="14" name="Graphic 13" descr="Closed book with solid fill">
            <a:extLst>
              <a:ext uri="{FF2B5EF4-FFF2-40B4-BE49-F238E27FC236}">
                <a16:creationId xmlns:a16="http://schemas.microsoft.com/office/drawing/2014/main" id="{197E1AE6-DA64-6F4D-A05E-1E22E8EFDB0B}"/>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8465127" y="1108364"/>
            <a:ext cx="914400" cy="914400"/>
          </a:xfrm>
          <a:prstGeom prst="rect">
            <a:avLst/>
          </a:prstGeom>
        </p:spPr>
      </p:pic>
      <p:sp>
        <p:nvSpPr>
          <p:cNvPr id="17" name="Content Placeholder 2">
            <a:extLst>
              <a:ext uri="{FF2B5EF4-FFF2-40B4-BE49-F238E27FC236}">
                <a16:creationId xmlns:a16="http://schemas.microsoft.com/office/drawing/2014/main" id="{C5459E72-5901-2BBC-D825-DBE3E3F7E9FF}"/>
              </a:ext>
            </a:extLst>
          </p:cNvPr>
          <p:cNvSpPr>
            <a:spLocks noGrp="1"/>
          </p:cNvSpPr>
          <p:nvPr>
            <p:ph idx="1"/>
          </p:nvPr>
        </p:nvSpPr>
        <p:spPr>
          <a:xfrm>
            <a:off x="4010968" y="1350187"/>
            <a:ext cx="3234960" cy="803985"/>
          </a:xfrm>
        </p:spPr>
        <p:txBody>
          <a:bodyPr>
            <a:noAutofit/>
          </a:bodyPr>
          <a:lstStyle/>
          <a:p>
            <a:pPr marL="0" indent="0">
              <a:buNone/>
            </a:pPr>
            <a:r>
              <a:rPr lang="en-US" sz="2000" dirty="0">
                <a:latin typeface="Calibri" panose="020F0502020204030204" pitchFamily="34" charset="0"/>
                <a:cs typeface="Calibri" panose="020F0502020204030204" pitchFamily="34" charset="0"/>
              </a:rPr>
              <a:t>Biosecurity Act Qld (2014)</a:t>
            </a:r>
          </a:p>
        </p:txBody>
      </p:sp>
      <p:pic>
        <p:nvPicPr>
          <p:cNvPr id="26" name="Audio 25">
            <a:hlinkClick r:id="" action="ppaction://media"/>
            <a:extLst>
              <a:ext uri="{FF2B5EF4-FFF2-40B4-BE49-F238E27FC236}">
                <a16:creationId xmlns:a16="http://schemas.microsoft.com/office/drawing/2014/main" id="{E19F003C-2525-5A02-238E-EB2CEC8568A8}"/>
              </a:ext>
            </a:extLst>
          </p:cNvPr>
          <p:cNvPicPr>
            <a:picLocks noChangeAspect="1"/>
          </p:cNvPicPr>
          <p:nvPr>
            <a:audioFile r:link="rId3"/>
            <p:extLst>
              <p:ext uri="{DAA4B4D4-6D71-4841-9C94-3DE7FCFB9230}">
                <p14:media xmlns:p14="http://schemas.microsoft.com/office/powerpoint/2010/main" r:embed="rId2"/>
              </p:ext>
            </p:extLst>
          </p:nvPr>
        </p:nvPicPr>
        <p:blipFill>
          <a:blip r:embed="rId12"/>
          <a:srcRect l="-324094" t="-160938" r="-324094" b="-160938"/>
          <a:stretch>
            <a:fillRect/>
          </a:stretch>
        </p:blipFill>
        <p:spPr>
          <a:xfrm>
            <a:off x="9147683" y="5143500"/>
            <a:ext cx="3040633" cy="1714500"/>
          </a:xfrm>
          <a:prstGeom prst="rect">
            <a:avLst/>
          </a:prstGeom>
        </p:spPr>
      </p:pic>
    </p:spTree>
    <p:custDataLst>
      <p:tags r:id="rId1"/>
    </p:custDataLst>
    <p:extLst>
      <p:ext uri="{BB962C8B-B14F-4D97-AF65-F5344CB8AC3E}">
        <p14:creationId xmlns:p14="http://schemas.microsoft.com/office/powerpoint/2010/main" val="2373117910"/>
      </p:ext>
    </p:extLst>
  </p:cSld>
  <p:clrMapOvr>
    <a:masterClrMapping/>
  </p:clrMapOvr>
  <mc:AlternateContent xmlns:mc="http://schemas.openxmlformats.org/markup-compatibility/2006">
    <mc:Choice xmlns:p14="http://schemas.microsoft.com/office/powerpoint/2010/main" Requires="p14">
      <p:transition spd="slow" p14:dur="2000" advTm="15997"/>
    </mc:Choice>
    <mc:Fallback>
      <p:transition spd="slow" advTm="159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6"/>
                                        </p:tgtEl>
                                      </p:cBhvr>
                                    </p:cmd>
                                  </p:childTnLst>
                                </p:cTn>
                              </p:par>
                            </p:childTnLst>
                          </p:cTn>
                        </p:par>
                        <p:par>
                          <p:cTn id="7" fill="hold">
                            <p:stCondLst>
                              <p:cond delay="0"/>
                            </p:stCondLst>
                            <p:childTnLst>
                              <p:par>
                                <p:cTn id="8" presetID="10" presetClass="entr" presetSubtype="0" fill="hold" nodeType="after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2000"/>
                                        <p:tgtEl>
                                          <p:spTgt spid="7"/>
                                        </p:tgtEl>
                                      </p:cBhvr>
                                    </p:animEffect>
                                  </p:childTnLst>
                                </p:cTn>
                              </p:par>
                              <p:par>
                                <p:cTn id="11" presetID="10"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2000"/>
                                        <p:tgtEl>
                                          <p:spTgt spid="14"/>
                                        </p:tgtEl>
                                      </p:cBhvr>
                                    </p:animEffect>
                                  </p:childTnLst>
                                </p:cTn>
                              </p:par>
                              <p:par>
                                <p:cTn id="14" presetID="10" presetClass="entr" presetSubtype="0"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2000"/>
                                        <p:tgtEl>
                                          <p:spTgt spid="12"/>
                                        </p:tgtEl>
                                      </p:cBhvr>
                                    </p:animEffect>
                                  </p:childTnLst>
                                </p:cTn>
                              </p:par>
                              <p:par>
                                <p:cTn id="17" presetID="10" presetClass="entr" presetSubtype="0"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2000"/>
                                        <p:tgtEl>
                                          <p:spTgt spid="13"/>
                                        </p:tgtEl>
                                      </p:cBhvr>
                                    </p:animEffect>
                                  </p:childTnLst>
                                </p:cTn>
                              </p:par>
                            </p:childTnLst>
                          </p:cTn>
                        </p:par>
                        <p:par>
                          <p:cTn id="20" fill="hold">
                            <p:stCondLst>
                              <p:cond delay="2000"/>
                            </p:stCondLst>
                            <p:childTnLst>
                              <p:par>
                                <p:cTn id="21" presetID="42" presetClass="path" presetSubtype="0" accel="50000" decel="50000" fill="hold" nodeType="afterEffect">
                                  <p:stCondLst>
                                    <p:cond delay="0"/>
                                  </p:stCondLst>
                                  <p:childTnLst>
                                    <p:animMotion origin="layout" path="M -4.58333E-6 1.48148E-6 L 0.24597 0.45879 " pathEditMode="relative" rAng="0" ptsTypes="AA">
                                      <p:cBhvr>
                                        <p:cTn id="22" dur="2000" fill="hold"/>
                                        <p:tgtEl>
                                          <p:spTgt spid="7"/>
                                        </p:tgtEl>
                                        <p:attrNameLst>
                                          <p:attrName>ppt_x</p:attrName>
                                          <p:attrName>ppt_y</p:attrName>
                                        </p:attrNameLst>
                                      </p:cBhvr>
                                      <p:rCtr x="12292" y="22940"/>
                                    </p:animMotion>
                                  </p:childTnLst>
                                </p:cTn>
                              </p:par>
                              <p:par>
                                <p:cTn id="23" presetID="42" presetClass="path" presetSubtype="0" accel="50000" decel="50000" fill="hold" nodeType="withEffect">
                                  <p:stCondLst>
                                    <p:cond delay="0"/>
                                  </p:stCondLst>
                                  <p:childTnLst>
                                    <p:animMotion origin="layout" path="M -8.33333E-7 -7.40741E-7 L -0.23177 0.47685 " pathEditMode="relative" rAng="0" ptsTypes="AA">
                                      <p:cBhvr>
                                        <p:cTn id="24" dur="2000" fill="hold"/>
                                        <p:tgtEl>
                                          <p:spTgt spid="14"/>
                                        </p:tgtEl>
                                        <p:attrNameLst>
                                          <p:attrName>ppt_x</p:attrName>
                                          <p:attrName>ppt_y</p:attrName>
                                        </p:attrNameLst>
                                      </p:cBhvr>
                                      <p:rCtr x="-11589" y="23843"/>
                                    </p:animMotion>
                                  </p:childTnLst>
                                </p:cTn>
                              </p:par>
                              <p:par>
                                <p:cTn id="25" presetID="42" presetClass="path" presetSubtype="0" accel="50000" decel="50000" fill="hold" nodeType="withEffect">
                                  <p:stCondLst>
                                    <p:cond delay="0"/>
                                  </p:stCondLst>
                                  <p:childTnLst>
                                    <p:animMotion origin="layout" path="M 4.58333E-6 3.33333E-6 L 0.08984 0.61319 " pathEditMode="relative" rAng="0" ptsTypes="AA">
                                      <p:cBhvr>
                                        <p:cTn id="26" dur="2000" fill="hold"/>
                                        <p:tgtEl>
                                          <p:spTgt spid="12"/>
                                        </p:tgtEl>
                                        <p:attrNameLst>
                                          <p:attrName>ppt_x</p:attrName>
                                          <p:attrName>ppt_y</p:attrName>
                                        </p:attrNameLst>
                                      </p:cBhvr>
                                      <p:rCtr x="4492" y="30648"/>
                                    </p:animMotion>
                                  </p:childTnLst>
                                </p:cTn>
                              </p:par>
                              <p:par>
                                <p:cTn id="27" presetID="42" presetClass="path" presetSubtype="0" accel="50000" decel="50000" fill="hold" nodeType="withEffect">
                                  <p:stCondLst>
                                    <p:cond delay="0"/>
                                  </p:stCondLst>
                                  <p:childTnLst>
                                    <p:animMotion origin="layout" path="M -8.33333E-7 -1.85185E-6 L -0.07838 0.58472 " pathEditMode="relative" rAng="0" ptsTypes="AA">
                                      <p:cBhvr>
                                        <p:cTn id="28" dur="2000" fill="hold"/>
                                        <p:tgtEl>
                                          <p:spTgt spid="13"/>
                                        </p:tgtEl>
                                        <p:attrNameLst>
                                          <p:attrName>ppt_x</p:attrName>
                                          <p:attrName>ppt_y</p:attrName>
                                        </p:attrNameLst>
                                      </p:cBhvr>
                                      <p:rCtr x="-3919" y="29236"/>
                                    </p:animMotion>
                                  </p:childTnLst>
                                </p:cTn>
                              </p:par>
                              <p:par>
                                <p:cTn id="29" presetID="10" presetClass="entr" presetSubtype="0" fill="hold" nodeType="withEffect">
                                  <p:stCondLst>
                                    <p:cond delay="1500"/>
                                  </p:stCondLst>
                                  <p:childTnLst>
                                    <p:set>
                                      <p:cBhvr>
                                        <p:cTn id="30" dur="1" fill="hold">
                                          <p:stCondLst>
                                            <p:cond delay="0"/>
                                          </p:stCondLst>
                                        </p:cTn>
                                        <p:tgtEl>
                                          <p:spTgt spid="5"/>
                                        </p:tgtEl>
                                        <p:attrNameLst>
                                          <p:attrName>style.visibility</p:attrName>
                                        </p:attrNameLst>
                                      </p:cBhvr>
                                      <p:to>
                                        <p:strVal val="visible"/>
                                      </p:to>
                                    </p:set>
                                    <p:animEffect transition="in" filter="fade">
                                      <p:cBhvr>
                                        <p:cTn id="31" dur="500"/>
                                        <p:tgtEl>
                                          <p:spTgt spid="5"/>
                                        </p:tgtEl>
                                      </p:cBhvr>
                                    </p:animEffect>
                                  </p:childTnLst>
                                </p:cTn>
                              </p:par>
                            </p:childTnLst>
                          </p:cTn>
                        </p:par>
                        <p:par>
                          <p:cTn id="32" fill="hold">
                            <p:stCondLst>
                              <p:cond delay="4000"/>
                            </p:stCondLst>
                            <p:childTnLst>
                              <p:par>
                                <p:cTn id="33" presetID="10" presetClass="exit" presetSubtype="0" fill="hold" nodeType="afterEffect">
                                  <p:stCondLst>
                                    <p:cond delay="0"/>
                                  </p:stCondLst>
                                  <p:childTnLst>
                                    <p:animEffect transition="out" filter="fade">
                                      <p:cBhvr>
                                        <p:cTn id="34" dur="500"/>
                                        <p:tgtEl>
                                          <p:spTgt spid="7"/>
                                        </p:tgtEl>
                                      </p:cBhvr>
                                    </p:animEffect>
                                    <p:set>
                                      <p:cBhvr>
                                        <p:cTn id="35" dur="1" fill="hold">
                                          <p:stCondLst>
                                            <p:cond delay="499"/>
                                          </p:stCondLst>
                                        </p:cTn>
                                        <p:tgtEl>
                                          <p:spTgt spid="7"/>
                                        </p:tgtEl>
                                        <p:attrNameLst>
                                          <p:attrName>style.visibility</p:attrName>
                                        </p:attrNameLst>
                                      </p:cBhvr>
                                      <p:to>
                                        <p:strVal val="hidden"/>
                                      </p:to>
                                    </p:set>
                                  </p:childTnLst>
                                </p:cTn>
                              </p:par>
                              <p:par>
                                <p:cTn id="36" presetID="10" presetClass="exit" presetSubtype="0" fill="hold" nodeType="withEffect">
                                  <p:stCondLst>
                                    <p:cond delay="0"/>
                                  </p:stCondLst>
                                  <p:childTnLst>
                                    <p:animEffect transition="out" filter="fade">
                                      <p:cBhvr>
                                        <p:cTn id="37" dur="500"/>
                                        <p:tgtEl>
                                          <p:spTgt spid="14"/>
                                        </p:tgtEl>
                                      </p:cBhvr>
                                    </p:animEffect>
                                    <p:set>
                                      <p:cBhvr>
                                        <p:cTn id="38" dur="1" fill="hold">
                                          <p:stCondLst>
                                            <p:cond delay="499"/>
                                          </p:stCondLst>
                                        </p:cTn>
                                        <p:tgtEl>
                                          <p:spTgt spid="14"/>
                                        </p:tgtEl>
                                        <p:attrNameLst>
                                          <p:attrName>style.visibility</p:attrName>
                                        </p:attrNameLst>
                                      </p:cBhvr>
                                      <p:to>
                                        <p:strVal val="hidden"/>
                                      </p:to>
                                    </p:set>
                                  </p:childTnLst>
                                </p:cTn>
                              </p:par>
                              <p:par>
                                <p:cTn id="39" presetID="10" presetClass="exit" presetSubtype="0" fill="hold" nodeType="withEffect">
                                  <p:stCondLst>
                                    <p:cond delay="0"/>
                                  </p:stCondLst>
                                  <p:childTnLst>
                                    <p:animEffect transition="out" filter="fade">
                                      <p:cBhvr>
                                        <p:cTn id="40" dur="500"/>
                                        <p:tgtEl>
                                          <p:spTgt spid="12"/>
                                        </p:tgtEl>
                                      </p:cBhvr>
                                    </p:animEffect>
                                    <p:set>
                                      <p:cBhvr>
                                        <p:cTn id="41" dur="1" fill="hold">
                                          <p:stCondLst>
                                            <p:cond delay="499"/>
                                          </p:stCondLst>
                                        </p:cTn>
                                        <p:tgtEl>
                                          <p:spTgt spid="12"/>
                                        </p:tgtEl>
                                        <p:attrNameLst>
                                          <p:attrName>style.visibility</p:attrName>
                                        </p:attrNameLst>
                                      </p:cBhvr>
                                      <p:to>
                                        <p:strVal val="hidden"/>
                                      </p:to>
                                    </p:set>
                                  </p:childTnLst>
                                </p:cTn>
                              </p:par>
                              <p:par>
                                <p:cTn id="42" presetID="10" presetClass="exit" presetSubtype="0" fill="hold" nodeType="withEffect">
                                  <p:stCondLst>
                                    <p:cond delay="0"/>
                                  </p:stCondLst>
                                  <p:childTnLst>
                                    <p:animEffect transition="out" filter="fade">
                                      <p:cBhvr>
                                        <p:cTn id="43" dur="500"/>
                                        <p:tgtEl>
                                          <p:spTgt spid="13"/>
                                        </p:tgtEl>
                                      </p:cBhvr>
                                    </p:animEffect>
                                    <p:set>
                                      <p:cBhvr>
                                        <p:cTn id="44" dur="1" fill="hold">
                                          <p:stCondLst>
                                            <p:cond delay="499"/>
                                          </p:stCondLst>
                                        </p:cTn>
                                        <p:tgtEl>
                                          <p:spTgt spid="13"/>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17">
                                            <p:txEl>
                                              <p:pRg st="0" end="0"/>
                                            </p:txEl>
                                          </p:spTgt>
                                        </p:tgtEl>
                                        <p:attrNameLst>
                                          <p:attrName>style.visibility</p:attrName>
                                        </p:attrNameLst>
                                      </p:cBhvr>
                                      <p:to>
                                        <p:strVal val="visible"/>
                                      </p:to>
                                    </p:set>
                                    <p:animEffect transition="in" filter="fade">
                                      <p:cBhvr>
                                        <p:cTn id="49" dur="500"/>
                                        <p:tgtEl>
                                          <p:spTgt spid="17">
                                            <p:txEl>
                                              <p:pRg st="0" end="0"/>
                                            </p:txEl>
                                          </p:spTgt>
                                        </p:tgtEl>
                                      </p:cBhvr>
                                    </p:animEffect>
                                  </p:childTnLst>
                                </p:cTn>
                              </p:par>
                              <p:par>
                                <p:cTn id="50" presetID="3" presetClass="emph" presetSubtype="2" fill="hold" nodeType="withEffect">
                                  <p:stCondLst>
                                    <p:cond delay="0"/>
                                  </p:stCondLst>
                                  <p:childTnLst>
                                    <p:animClr clrSpc="rgb" dir="cw">
                                      <p:cBhvr override="childStyle">
                                        <p:cTn id="51" dur="2000" fill="hold"/>
                                        <p:tgtEl>
                                          <p:spTgt spid="17">
                                            <p:txEl>
                                              <p:pRg st="0" end="0"/>
                                            </p:txEl>
                                          </p:spTgt>
                                        </p:tgtEl>
                                        <p:attrNameLst>
                                          <p:attrName>style.color</p:attrName>
                                        </p:attrNameLst>
                                      </p:cBhvr>
                                      <p:to>
                                        <a:schemeClr val="accent2"/>
                                      </p:to>
                                    </p:animClr>
                                  </p:childTnLst>
                                </p:cTn>
                              </p:par>
                              <p:par>
                                <p:cTn id="52" presetID="3" presetClass="emph" presetSubtype="2" fill="hold" nodeType="withEffect">
                                  <p:stCondLst>
                                    <p:cond delay="0"/>
                                  </p:stCondLst>
                                  <p:childTnLst>
                                    <p:animClr clrSpc="rgb" dir="cw">
                                      <p:cBhvr override="childStyle">
                                        <p:cTn id="53" dur="2000" fill="hold"/>
                                        <p:tgtEl>
                                          <p:spTgt spid="17">
                                            <p:txEl>
                                              <p:pRg st="0" end="0"/>
                                            </p:txEl>
                                          </p:spTgt>
                                        </p:tgtEl>
                                        <p:attrNameLst>
                                          <p:attrName>style.color</p:attrName>
                                        </p:attrNameLst>
                                      </p:cBhvr>
                                      <p:to>
                                        <a:schemeClr val="accent2"/>
                                      </p:to>
                                    </p:animClr>
                                  </p:childTnLst>
                                </p:cTn>
                              </p:par>
                            </p:childTnLst>
                          </p:cTn>
                        </p:par>
                        <p:par>
                          <p:cTn id="54" fill="hold">
                            <p:stCondLst>
                              <p:cond delay="2000"/>
                            </p:stCondLst>
                            <p:childTnLst>
                              <p:par>
                                <p:cTn id="55" presetID="6" presetClass="emph" presetSubtype="0" fill="hold" nodeType="afterEffect">
                                  <p:stCondLst>
                                    <p:cond delay="0"/>
                                  </p:stCondLst>
                                  <p:childTnLst>
                                    <p:animScale>
                                      <p:cBhvr>
                                        <p:cTn id="56" dur="2000" fill="hold"/>
                                        <p:tgtEl>
                                          <p:spTgt spid="17">
                                            <p:txEl>
                                              <p:pRg st="0" end="0"/>
                                            </p:txEl>
                                          </p:spTgt>
                                        </p:tgtEl>
                                      </p:cBhvr>
                                      <p:by x="150000" y="150000"/>
                                    </p:animScale>
                                  </p:childTnLst>
                                </p:cTn>
                              </p:par>
                              <p:par>
                                <p:cTn id="57" presetID="3" presetClass="emph" presetSubtype="2" fill="hold" nodeType="withEffect">
                                  <p:stCondLst>
                                    <p:cond delay="0"/>
                                  </p:stCondLst>
                                  <p:childTnLst>
                                    <p:animClr clrSpc="rgb" dir="cw">
                                      <p:cBhvr override="childStyle">
                                        <p:cTn id="58" dur="2000" fill="hold"/>
                                        <p:tgtEl>
                                          <p:spTgt spid="17">
                                            <p:txEl>
                                              <p:pRg st="0" end="0"/>
                                            </p:txEl>
                                          </p:spTgt>
                                        </p:tgtEl>
                                        <p:attrNameLst>
                                          <p:attrName>style.color</p:attrName>
                                        </p:attrNameLst>
                                      </p:cBhvr>
                                      <p:to>
                                        <a:srgbClr val="15AAE5"/>
                                      </p:to>
                                    </p:animClr>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59" fill="hold" display="0">
                  <p:stCondLst>
                    <p:cond delay="indefinite"/>
                  </p:stCondLst>
                  <p:endCondLst>
                    <p:cond evt="onStopAudio" delay="0">
                      <p:tgtEl>
                        <p:sldTgt/>
                      </p:tgtEl>
                    </p:cond>
                  </p:endCondLst>
                </p:cTn>
                <p:tgtEl>
                  <p:spTgt spid="26"/>
                </p:tgtEl>
              </p:cMediaNode>
            </p:audio>
          </p:childTnLst>
        </p:cTn>
      </p:par>
    </p:tnLst>
    <p:bldLst>
      <p:bldP spid="17"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398EC0-EE43-9A0D-996C-730EACA7F82C}"/>
              </a:ext>
            </a:extLst>
          </p:cNvPr>
          <p:cNvSpPr>
            <a:spLocks noGrp="1"/>
          </p:cNvSpPr>
          <p:nvPr>
            <p:ph type="title"/>
          </p:nvPr>
        </p:nvSpPr>
        <p:spPr/>
        <p:txBody>
          <a:bodyPr/>
          <a:lstStyle/>
          <a:p>
            <a:r>
              <a:rPr lang="en-US" dirty="0"/>
              <a:t>Biosecurity reform in Australia</a:t>
            </a:r>
            <a:endParaRPr lang="en-AU" dirty="0"/>
          </a:p>
        </p:txBody>
      </p:sp>
      <p:sp>
        <p:nvSpPr>
          <p:cNvPr id="3" name="Content Placeholder 2">
            <a:extLst>
              <a:ext uri="{FF2B5EF4-FFF2-40B4-BE49-F238E27FC236}">
                <a16:creationId xmlns:a16="http://schemas.microsoft.com/office/drawing/2014/main" id="{47B5EA37-37C9-4BA5-4294-72A4114E558F}"/>
              </a:ext>
            </a:extLst>
          </p:cNvPr>
          <p:cNvSpPr>
            <a:spLocks noGrp="1"/>
          </p:cNvSpPr>
          <p:nvPr>
            <p:ph idx="1"/>
          </p:nvPr>
        </p:nvSpPr>
        <p:spPr/>
        <p:txBody>
          <a:bodyPr>
            <a:normAutofit/>
          </a:bodyPr>
          <a:lstStyle/>
          <a:p>
            <a:pPr marL="0" indent="0" algn="just" fontAlgn="base">
              <a:buNone/>
            </a:pPr>
            <a:r>
              <a:rPr lang="en-AU" sz="2800" b="1" dirty="0">
                <a:effectLst/>
                <a:latin typeface="Calibri" panose="020F0502020204030204" pitchFamily="34" charset="0"/>
                <a:ea typeface="Times New Roman" panose="02020603050405020304" pitchFamily="18" charset="0"/>
                <a:cs typeface="Segoe UI" panose="020B0502040204020203" pitchFamily="34" charset="0"/>
              </a:rPr>
              <a:t>Common concepts:</a:t>
            </a:r>
          </a:p>
          <a:p>
            <a:pPr algn="just" fontAlgn="base"/>
            <a:r>
              <a:rPr lang="en-AU" sz="2000" dirty="0">
                <a:latin typeface="Calibri" panose="020F0502020204030204" pitchFamily="34" charset="0"/>
                <a:ea typeface="Times New Roman" panose="02020603050405020304" pitchFamily="18" charset="0"/>
                <a:cs typeface="Segoe UI" panose="020B0502040204020203" pitchFamily="34" charset="0"/>
              </a:rPr>
              <a:t>R</a:t>
            </a:r>
            <a:r>
              <a:rPr lang="en-AU" sz="2000" dirty="0">
                <a:effectLst/>
                <a:latin typeface="Calibri" panose="020F0502020204030204" pitchFamily="34" charset="0"/>
                <a:ea typeface="Times New Roman" panose="02020603050405020304" pitchFamily="18" charset="0"/>
                <a:cs typeface="Segoe UI" panose="020B0502040204020203" pitchFamily="34" charset="0"/>
              </a:rPr>
              <a:t>isk-based decision making</a:t>
            </a:r>
          </a:p>
          <a:p>
            <a:r>
              <a:rPr lang="en-US" sz="2000" dirty="0">
                <a:solidFill>
                  <a:srgbClr val="000000"/>
                </a:solidFill>
                <a:latin typeface="Calibri" panose="020F0502020204030204" pitchFamily="34" charset="0"/>
                <a:cs typeface="Calibri" panose="020F0502020204030204" pitchFamily="34" charset="0"/>
              </a:rPr>
              <a:t>Requirements to take ‘reasonable and practical’ management actions to reduce the risk, based on the level of biosecurity risk posed</a:t>
            </a:r>
          </a:p>
          <a:p>
            <a:r>
              <a:rPr lang="en-AU" sz="2000" dirty="0">
                <a:latin typeface="Calibri" panose="020F0502020204030204" pitchFamily="34" charset="0"/>
                <a:ea typeface="Times New Roman" panose="02020603050405020304" pitchFamily="18" charset="0"/>
                <a:cs typeface="Segoe UI" panose="020B0502040204020203" pitchFamily="34" charset="0"/>
              </a:rPr>
              <a:t>Shared responsibility and tenure-blind</a:t>
            </a:r>
          </a:p>
          <a:p>
            <a:r>
              <a:rPr lang="en-US" sz="2000" dirty="0">
                <a:solidFill>
                  <a:srgbClr val="000000"/>
                </a:solidFill>
                <a:latin typeface="Calibri" panose="020F0502020204030204" pitchFamily="34" charset="0"/>
                <a:cs typeface="Calibri" panose="020F0502020204030204" pitchFamily="34" charset="0"/>
              </a:rPr>
              <a:t>application of the precautionary principle</a:t>
            </a:r>
            <a:endParaRPr lang="en-AU" sz="2000" dirty="0"/>
          </a:p>
        </p:txBody>
      </p:sp>
      <p:pic>
        <p:nvPicPr>
          <p:cNvPr id="5" name="Graphic 4" descr="Cheers with solid fill">
            <a:extLst>
              <a:ext uri="{FF2B5EF4-FFF2-40B4-BE49-F238E27FC236}">
                <a16:creationId xmlns:a16="http://schemas.microsoft.com/office/drawing/2014/main" id="{1AD97F77-AFDA-3B64-B5BA-1B42311BCE1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98675" y="5311317"/>
            <a:ext cx="1460090" cy="1460090"/>
          </a:xfrm>
          <a:prstGeom prst="rect">
            <a:avLst/>
          </a:prstGeom>
        </p:spPr>
      </p:pic>
      <p:pic>
        <p:nvPicPr>
          <p:cNvPr id="7" name="Graphic 6" descr="Decision chart with solid fill">
            <a:extLst>
              <a:ext uri="{FF2B5EF4-FFF2-40B4-BE49-F238E27FC236}">
                <a16:creationId xmlns:a16="http://schemas.microsoft.com/office/drawing/2014/main" id="{429A03CC-B734-2321-44A1-340C1F112E58}"/>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397363" y="5341275"/>
            <a:ext cx="1460090" cy="1460090"/>
          </a:xfrm>
          <a:prstGeom prst="rect">
            <a:avLst/>
          </a:prstGeom>
        </p:spPr>
      </p:pic>
      <p:pic>
        <p:nvPicPr>
          <p:cNvPr id="16" name="Picture 15" descr="Icon&#10;&#10;Description automatically generated">
            <a:extLst>
              <a:ext uri="{FF2B5EF4-FFF2-40B4-BE49-F238E27FC236}">
                <a16:creationId xmlns:a16="http://schemas.microsoft.com/office/drawing/2014/main" id="{B5753B3E-41C9-A52D-82ED-73F56B5F414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712499" y="5468254"/>
            <a:ext cx="1284015" cy="1212512"/>
          </a:xfrm>
          <a:prstGeom prst="rect">
            <a:avLst/>
          </a:prstGeom>
        </p:spPr>
      </p:pic>
      <p:pic>
        <p:nvPicPr>
          <p:cNvPr id="18" name="Picture 17" descr="Chart&#10;&#10;Description automatically generated with medium confidence">
            <a:extLst>
              <a:ext uri="{FF2B5EF4-FFF2-40B4-BE49-F238E27FC236}">
                <a16:creationId xmlns:a16="http://schemas.microsoft.com/office/drawing/2014/main" id="{5C579D26-5248-C475-E892-3DFB1D6A5609}"/>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992644" y="5500226"/>
            <a:ext cx="1460090" cy="1325000"/>
          </a:xfrm>
          <a:prstGeom prst="rect">
            <a:avLst/>
          </a:prstGeom>
        </p:spPr>
      </p:pic>
      <p:pic>
        <p:nvPicPr>
          <p:cNvPr id="9" name="Graphic 8" descr="Warning with solid fill">
            <a:extLst>
              <a:ext uri="{FF2B5EF4-FFF2-40B4-BE49-F238E27FC236}">
                <a16:creationId xmlns:a16="http://schemas.microsoft.com/office/drawing/2014/main" id="{14A65D26-501B-7074-871D-93ED54BC5ED2}"/>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9801672" y="5365136"/>
            <a:ext cx="1460090" cy="1460090"/>
          </a:xfrm>
          <a:prstGeom prst="rect">
            <a:avLst/>
          </a:prstGeom>
        </p:spPr>
      </p:pic>
      <p:pic>
        <p:nvPicPr>
          <p:cNvPr id="21" name="Audio 20">
            <a:hlinkClick r:id="" action="ppaction://media"/>
            <a:extLst>
              <a:ext uri="{FF2B5EF4-FFF2-40B4-BE49-F238E27FC236}">
                <a16:creationId xmlns:a16="http://schemas.microsoft.com/office/drawing/2014/main" id="{C62748B3-A83A-962F-C7EF-10BFBC2E4CC2}"/>
              </a:ext>
            </a:extLst>
          </p:cNvPr>
          <p:cNvPicPr>
            <a:picLocks noChangeAspect="1"/>
          </p:cNvPicPr>
          <p:nvPr>
            <a:audioFile r:link="rId3"/>
            <p:extLst>
              <p:ext uri="{DAA4B4D4-6D71-4841-9C94-3DE7FCFB9230}">
                <p14:media xmlns:p14="http://schemas.microsoft.com/office/powerpoint/2010/main" r:embed="rId2"/>
              </p:ext>
            </p:extLst>
          </p:nvPr>
        </p:nvPicPr>
        <p:blipFill>
          <a:blip r:embed="rId14"/>
          <a:srcRect l="-324094" t="-160938" r="-324094" b="-160938"/>
          <a:stretch>
            <a:fillRect/>
          </a:stretch>
        </p:blipFill>
        <p:spPr>
          <a:xfrm>
            <a:off x="9147683" y="5143500"/>
            <a:ext cx="3040633" cy="1714500"/>
          </a:xfrm>
          <a:prstGeom prst="rect">
            <a:avLst/>
          </a:prstGeom>
        </p:spPr>
      </p:pic>
    </p:spTree>
    <p:custDataLst>
      <p:tags r:id="rId1"/>
    </p:custDataLst>
    <p:extLst>
      <p:ext uri="{BB962C8B-B14F-4D97-AF65-F5344CB8AC3E}">
        <p14:creationId xmlns:p14="http://schemas.microsoft.com/office/powerpoint/2010/main" val="29863516"/>
      </p:ext>
    </p:extLst>
  </p:cSld>
  <p:clrMapOvr>
    <a:masterClrMapping/>
  </p:clrMapOvr>
  <mc:AlternateContent xmlns:mc="http://schemas.openxmlformats.org/markup-compatibility/2006" xmlns:p14="http://schemas.microsoft.com/office/powerpoint/2010/main">
    <mc:Choice Requires="p14">
      <p:transition spd="slow" p14:dur="2000" advTm="53593"/>
    </mc:Choice>
    <mc:Fallback xmlns="">
      <p:transition spd="slow" advTm="535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1"/>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500"/>
                                        <p:tgtEl>
                                          <p:spTgt spid="3">
                                            <p:txEl>
                                              <p:pRg st="1" end="1"/>
                                            </p:txEl>
                                          </p:spTgt>
                                        </p:tgtEl>
                                      </p:cBhvr>
                                    </p:animEffect>
                                  </p:childTnLst>
                                </p:cTn>
                              </p:par>
                              <p:par>
                                <p:cTn id="12" presetID="10" presetClass="entr" presetSubtype="0" fill="hold" nodeType="with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fade">
                                      <p:cBhvr>
                                        <p:cTn id="14" dur="500"/>
                                        <p:tgtEl>
                                          <p:spTgt spid="18"/>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500"/>
                                        <p:tgtEl>
                                          <p:spTgt spid="3">
                                            <p:txEl>
                                              <p:pRg st="2" end="2"/>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fade">
                                      <p:cBhvr>
                                        <p:cTn id="27" dur="500"/>
                                        <p:tgtEl>
                                          <p:spTgt spid="3">
                                            <p:txEl>
                                              <p:pRg st="3" end="3"/>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fade">
                                      <p:cBhvr>
                                        <p:cTn id="30" dur="500"/>
                                        <p:tgtEl>
                                          <p:spTgt spid="5"/>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500"/>
                                        <p:tgtEl>
                                          <p:spTgt spid="3">
                                            <p:txEl>
                                              <p:pRg st="4" end="4"/>
                                            </p:txEl>
                                          </p:spTgt>
                                        </p:tgtEl>
                                      </p:cBhvr>
                                    </p:animEffect>
                                  </p:childTnLst>
                                </p:cTn>
                              </p:par>
                              <p:par>
                                <p:cTn id="36" presetID="10" presetClass="entr" presetSubtype="0" fill="hold" nodeType="with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fade">
                                      <p:cBhvr>
                                        <p:cTn id="38" dur="500"/>
                                        <p:tgtEl>
                                          <p:spTgt spid="9"/>
                                        </p:tgtEl>
                                      </p:cBhvr>
                                    </p:animEffect>
                                  </p:childTnLst>
                                </p:cTn>
                              </p:par>
                              <p:par>
                                <p:cTn id="39" presetID="10" presetClass="entr" presetSubtype="0" fill="hold" nodeType="withEffect">
                                  <p:stCondLst>
                                    <p:cond delay="0"/>
                                  </p:stCondLst>
                                  <p:childTnLst>
                                    <p:set>
                                      <p:cBhvr>
                                        <p:cTn id="40" dur="1" fill="hold">
                                          <p:stCondLst>
                                            <p:cond delay="0"/>
                                          </p:stCondLst>
                                        </p:cTn>
                                        <p:tgtEl>
                                          <p:spTgt spid="7"/>
                                        </p:tgtEl>
                                        <p:attrNameLst>
                                          <p:attrName>style.visibility</p:attrName>
                                        </p:attrNameLst>
                                      </p:cBhvr>
                                      <p:to>
                                        <p:strVal val="visible"/>
                                      </p:to>
                                    </p:set>
                                    <p:animEffect transition="in" filter="fade">
                                      <p:cBhvr>
                                        <p:cTn id="4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2" fill="hold" display="0">
                  <p:stCondLst>
                    <p:cond delay="indefinite"/>
                  </p:stCondLst>
                  <p:endCondLst>
                    <p:cond evt="onStopAudio" delay="0">
                      <p:tgtEl>
                        <p:sldTgt/>
                      </p:tgtEl>
                    </p:cond>
                  </p:endCondLst>
                </p:cTn>
                <p:tgtEl>
                  <p:spTgt spid="21"/>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3234B8-2048-D51A-87EE-C7D42BBA9829}"/>
              </a:ext>
            </a:extLst>
          </p:cNvPr>
          <p:cNvSpPr>
            <a:spLocks noGrp="1"/>
          </p:cNvSpPr>
          <p:nvPr>
            <p:ph type="title"/>
          </p:nvPr>
        </p:nvSpPr>
        <p:spPr/>
        <p:txBody>
          <a:bodyPr/>
          <a:lstStyle/>
          <a:p>
            <a:r>
              <a:rPr lang="en-AU" dirty="0"/>
              <a:t>Biosecurity Act Qld (2014)</a:t>
            </a:r>
            <a:br>
              <a:rPr lang="en-AU" dirty="0"/>
            </a:br>
            <a:endParaRPr lang="en-AU" dirty="0"/>
          </a:p>
        </p:txBody>
      </p:sp>
      <p:sp>
        <p:nvSpPr>
          <p:cNvPr id="3" name="Content Placeholder 2">
            <a:extLst>
              <a:ext uri="{FF2B5EF4-FFF2-40B4-BE49-F238E27FC236}">
                <a16:creationId xmlns:a16="http://schemas.microsoft.com/office/drawing/2014/main" id="{D72D88A5-D688-1DE1-CD43-036F0C707B3E}"/>
              </a:ext>
            </a:extLst>
          </p:cNvPr>
          <p:cNvSpPr>
            <a:spLocks noGrp="1"/>
          </p:cNvSpPr>
          <p:nvPr>
            <p:ph idx="1"/>
          </p:nvPr>
        </p:nvSpPr>
        <p:spPr>
          <a:xfrm>
            <a:off x="677334" y="1688971"/>
            <a:ext cx="8596668" cy="3880773"/>
          </a:xfrm>
        </p:spPr>
        <p:txBody>
          <a:bodyPr/>
          <a:lstStyle/>
          <a:p>
            <a:pPr marL="0" indent="0">
              <a:buNone/>
            </a:pPr>
            <a:r>
              <a:rPr lang="en-US" sz="2000" b="1" dirty="0"/>
              <a:t>General biosecurity obligation</a:t>
            </a:r>
            <a:r>
              <a:rPr lang="en-US" dirty="0"/>
              <a:t> </a:t>
            </a:r>
          </a:p>
          <a:p>
            <a:r>
              <a:rPr lang="en-US" dirty="0"/>
              <a:t>(1) a person who deals with biosecurity matter… knows or </a:t>
            </a:r>
            <a:r>
              <a:rPr lang="en-US" dirty="0">
                <a:highlight>
                  <a:srgbClr val="FFFF00"/>
                </a:highlight>
              </a:rPr>
              <a:t>ought reasonably to know </a:t>
            </a:r>
            <a:r>
              <a:rPr lang="en-US" dirty="0"/>
              <a:t>that the biosecurity matter, carrier or activity poses or </a:t>
            </a:r>
            <a:r>
              <a:rPr lang="en-US" dirty="0">
                <a:highlight>
                  <a:srgbClr val="FFFF00"/>
                </a:highlight>
              </a:rPr>
              <a:t>is likely to pose a biosecurity risk</a:t>
            </a:r>
            <a:r>
              <a:rPr lang="en-US" dirty="0"/>
              <a:t>. </a:t>
            </a:r>
          </a:p>
          <a:p>
            <a:r>
              <a:rPr lang="en-US" dirty="0"/>
              <a:t>(2) The person has an obligation (a general biosecurity obligation) to take all </a:t>
            </a:r>
            <a:r>
              <a:rPr lang="en-US" dirty="0">
                <a:highlight>
                  <a:srgbClr val="FFFF00"/>
                </a:highlight>
              </a:rPr>
              <a:t>reasonable and practical measures to prevent or </a:t>
            </a:r>
            <a:r>
              <a:rPr lang="en-US" dirty="0" err="1">
                <a:highlight>
                  <a:srgbClr val="FFFF00"/>
                </a:highlight>
              </a:rPr>
              <a:t>minimise</a:t>
            </a:r>
            <a:r>
              <a:rPr lang="en-US" dirty="0">
                <a:highlight>
                  <a:srgbClr val="FFFF00"/>
                </a:highlight>
              </a:rPr>
              <a:t> the biosecurity risk</a:t>
            </a:r>
            <a:r>
              <a:rPr lang="en-US" dirty="0"/>
              <a:t>.</a:t>
            </a:r>
            <a:endParaRPr lang="en-AU" dirty="0"/>
          </a:p>
        </p:txBody>
      </p:sp>
      <p:sp>
        <p:nvSpPr>
          <p:cNvPr id="4" name="Content Placeholder 2">
            <a:extLst>
              <a:ext uri="{FF2B5EF4-FFF2-40B4-BE49-F238E27FC236}">
                <a16:creationId xmlns:a16="http://schemas.microsoft.com/office/drawing/2014/main" id="{88BAACA3-4134-62BE-FCD9-0C4CE33F2D31}"/>
              </a:ext>
            </a:extLst>
          </p:cNvPr>
          <p:cNvSpPr txBox="1">
            <a:spLocks/>
          </p:cNvSpPr>
          <p:nvPr/>
        </p:nvSpPr>
        <p:spPr>
          <a:xfrm>
            <a:off x="677334" y="4738689"/>
            <a:ext cx="6704234" cy="1494962"/>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buFont typeface="Wingdings 3" charset="2"/>
              <a:buNone/>
            </a:pPr>
            <a:r>
              <a:rPr lang="en-US" sz="2800" b="1" dirty="0"/>
              <a:t>The Act/regulations do not define these terms!!!</a:t>
            </a:r>
          </a:p>
        </p:txBody>
      </p:sp>
      <p:cxnSp>
        <p:nvCxnSpPr>
          <p:cNvPr id="6" name="Straight Connector 5">
            <a:extLst>
              <a:ext uri="{FF2B5EF4-FFF2-40B4-BE49-F238E27FC236}">
                <a16:creationId xmlns:a16="http://schemas.microsoft.com/office/drawing/2014/main" id="{6A97BAC4-CDD0-7C32-22EC-DD01FCE4BB87}"/>
              </a:ext>
            </a:extLst>
          </p:cNvPr>
          <p:cNvCxnSpPr/>
          <p:nvPr/>
        </p:nvCxnSpPr>
        <p:spPr>
          <a:xfrm>
            <a:off x="7118555" y="2438400"/>
            <a:ext cx="2155447" cy="0"/>
          </a:xfrm>
          <a:prstGeom prst="line">
            <a:avLst/>
          </a:prstGeom>
          <a:ln w="57150">
            <a:solidFill>
              <a:schemeClr val="accent5"/>
            </a:solidFill>
          </a:ln>
        </p:spPr>
        <p:style>
          <a:lnRef idx="1">
            <a:schemeClr val="accent2"/>
          </a:lnRef>
          <a:fillRef idx="0">
            <a:schemeClr val="accent2"/>
          </a:fillRef>
          <a:effectRef idx="0">
            <a:schemeClr val="accent2"/>
          </a:effectRef>
          <a:fontRef idx="minor">
            <a:schemeClr val="tx1"/>
          </a:fontRef>
        </p:style>
      </p:cxnSp>
      <p:cxnSp>
        <p:nvCxnSpPr>
          <p:cNvPr id="7" name="Straight Connector 6">
            <a:extLst>
              <a:ext uri="{FF2B5EF4-FFF2-40B4-BE49-F238E27FC236}">
                <a16:creationId xmlns:a16="http://schemas.microsoft.com/office/drawing/2014/main" id="{90885C4A-C23F-C070-E842-58C7C0A267B8}"/>
              </a:ext>
            </a:extLst>
          </p:cNvPr>
          <p:cNvCxnSpPr>
            <a:cxnSpLocks/>
          </p:cNvCxnSpPr>
          <p:nvPr/>
        </p:nvCxnSpPr>
        <p:spPr>
          <a:xfrm>
            <a:off x="1135626" y="2698954"/>
            <a:ext cx="565355" cy="0"/>
          </a:xfrm>
          <a:prstGeom prst="line">
            <a:avLst/>
          </a:prstGeom>
          <a:ln w="57150">
            <a:solidFill>
              <a:schemeClr val="accent5"/>
            </a:solidFill>
          </a:ln>
        </p:spPr>
        <p:style>
          <a:lnRef idx="1">
            <a:schemeClr val="accent2"/>
          </a:lnRef>
          <a:fillRef idx="0">
            <a:schemeClr val="accent2"/>
          </a:fillRef>
          <a:effectRef idx="0">
            <a:schemeClr val="accent2"/>
          </a:effectRef>
          <a:fontRef idx="minor">
            <a:schemeClr val="tx1"/>
          </a:fontRef>
        </p:style>
      </p:cxnSp>
      <p:cxnSp>
        <p:nvCxnSpPr>
          <p:cNvPr id="9" name="Straight Connector 8">
            <a:extLst>
              <a:ext uri="{FF2B5EF4-FFF2-40B4-BE49-F238E27FC236}">
                <a16:creationId xmlns:a16="http://schemas.microsoft.com/office/drawing/2014/main" id="{A62E32EC-53E5-F62A-F9F7-8710C4108EBF}"/>
              </a:ext>
            </a:extLst>
          </p:cNvPr>
          <p:cNvCxnSpPr>
            <a:cxnSpLocks/>
          </p:cNvCxnSpPr>
          <p:nvPr/>
        </p:nvCxnSpPr>
        <p:spPr>
          <a:xfrm>
            <a:off x="1143000" y="2979174"/>
            <a:ext cx="1777181" cy="0"/>
          </a:xfrm>
          <a:prstGeom prst="line">
            <a:avLst/>
          </a:prstGeom>
          <a:ln w="57150">
            <a:solidFill>
              <a:schemeClr val="accent5"/>
            </a:solidFill>
          </a:ln>
        </p:spPr>
        <p:style>
          <a:lnRef idx="1">
            <a:schemeClr val="accent2"/>
          </a:lnRef>
          <a:fillRef idx="0">
            <a:schemeClr val="accent2"/>
          </a:fillRef>
          <a:effectRef idx="0">
            <a:schemeClr val="accent2"/>
          </a:effectRef>
          <a:fontRef idx="minor">
            <a:schemeClr val="tx1"/>
          </a:fontRef>
        </p:style>
      </p:cxnSp>
      <p:cxnSp>
        <p:nvCxnSpPr>
          <p:cNvPr id="11" name="Straight Connector 10">
            <a:extLst>
              <a:ext uri="{FF2B5EF4-FFF2-40B4-BE49-F238E27FC236}">
                <a16:creationId xmlns:a16="http://schemas.microsoft.com/office/drawing/2014/main" id="{B9C99C37-940B-BAC7-4F23-1043E7A4793E}"/>
              </a:ext>
            </a:extLst>
          </p:cNvPr>
          <p:cNvCxnSpPr>
            <a:cxnSpLocks/>
          </p:cNvCxnSpPr>
          <p:nvPr/>
        </p:nvCxnSpPr>
        <p:spPr>
          <a:xfrm flipV="1">
            <a:off x="7381568" y="2698954"/>
            <a:ext cx="1703438" cy="14748"/>
          </a:xfrm>
          <a:prstGeom prst="line">
            <a:avLst/>
          </a:prstGeom>
          <a:ln w="57150">
            <a:solidFill>
              <a:schemeClr val="accent5"/>
            </a:solidFill>
          </a:ln>
        </p:spPr>
        <p:style>
          <a:lnRef idx="1">
            <a:schemeClr val="accent2"/>
          </a:lnRef>
          <a:fillRef idx="0">
            <a:schemeClr val="accent2"/>
          </a:fillRef>
          <a:effectRef idx="0">
            <a:schemeClr val="accent2"/>
          </a:effectRef>
          <a:fontRef idx="minor">
            <a:schemeClr val="tx1"/>
          </a:fontRef>
        </p:style>
      </p:cxnSp>
      <p:cxnSp>
        <p:nvCxnSpPr>
          <p:cNvPr id="13" name="Straight Connector 12">
            <a:extLst>
              <a:ext uri="{FF2B5EF4-FFF2-40B4-BE49-F238E27FC236}">
                <a16:creationId xmlns:a16="http://schemas.microsoft.com/office/drawing/2014/main" id="{16F40657-4855-4CAD-4BF4-2B670BA4D308}"/>
              </a:ext>
            </a:extLst>
          </p:cNvPr>
          <p:cNvCxnSpPr>
            <a:cxnSpLocks/>
          </p:cNvCxnSpPr>
          <p:nvPr/>
        </p:nvCxnSpPr>
        <p:spPr>
          <a:xfrm flipV="1">
            <a:off x="1135626" y="3661308"/>
            <a:ext cx="7615084" cy="14748"/>
          </a:xfrm>
          <a:prstGeom prst="line">
            <a:avLst/>
          </a:prstGeom>
          <a:ln w="57150">
            <a:solidFill>
              <a:schemeClr val="accent5"/>
            </a:solidFill>
          </a:ln>
        </p:spPr>
        <p:style>
          <a:lnRef idx="1">
            <a:schemeClr val="accent2"/>
          </a:lnRef>
          <a:fillRef idx="0">
            <a:schemeClr val="accent2"/>
          </a:fillRef>
          <a:effectRef idx="0">
            <a:schemeClr val="accent2"/>
          </a:effectRef>
          <a:fontRef idx="minor">
            <a:schemeClr val="tx1"/>
          </a:fontRef>
        </p:style>
      </p:cxnSp>
      <p:cxnSp>
        <p:nvCxnSpPr>
          <p:cNvPr id="15" name="Straight Connector 14">
            <a:extLst>
              <a:ext uri="{FF2B5EF4-FFF2-40B4-BE49-F238E27FC236}">
                <a16:creationId xmlns:a16="http://schemas.microsoft.com/office/drawing/2014/main" id="{F707FB82-53CF-1D07-1ECF-DF6222238666}"/>
              </a:ext>
            </a:extLst>
          </p:cNvPr>
          <p:cNvCxnSpPr>
            <a:cxnSpLocks/>
          </p:cNvCxnSpPr>
          <p:nvPr/>
        </p:nvCxnSpPr>
        <p:spPr>
          <a:xfrm>
            <a:off x="1135626" y="3934155"/>
            <a:ext cx="417871" cy="0"/>
          </a:xfrm>
          <a:prstGeom prst="line">
            <a:avLst/>
          </a:prstGeom>
          <a:ln w="57150">
            <a:solidFill>
              <a:schemeClr val="accent5"/>
            </a:solidFill>
          </a:ln>
        </p:spPr>
        <p:style>
          <a:lnRef idx="1">
            <a:schemeClr val="accent2"/>
          </a:lnRef>
          <a:fillRef idx="0">
            <a:schemeClr val="accent2"/>
          </a:fillRef>
          <a:effectRef idx="0">
            <a:schemeClr val="accent2"/>
          </a:effectRef>
          <a:fontRef idx="minor">
            <a:schemeClr val="tx1"/>
          </a:fontRef>
        </p:style>
      </p:cxnSp>
      <p:pic>
        <p:nvPicPr>
          <p:cNvPr id="8" name="Picture 7" descr="A person sitting in a chair&#10;&#10;Description automatically generated with medium confidence">
            <a:extLst>
              <a:ext uri="{FF2B5EF4-FFF2-40B4-BE49-F238E27FC236}">
                <a16:creationId xmlns:a16="http://schemas.microsoft.com/office/drawing/2014/main" id="{90CBA33B-CA0A-1870-30ED-59C5E6418F3A}"/>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2954020" y="1607445"/>
            <a:ext cx="2758440" cy="1554480"/>
          </a:xfrm>
          <a:prstGeom prst="rect">
            <a:avLst/>
          </a:prstGeom>
        </p:spPr>
      </p:pic>
      <p:sp>
        <p:nvSpPr>
          <p:cNvPr id="10" name="TextBox 9">
            <a:extLst>
              <a:ext uri="{FF2B5EF4-FFF2-40B4-BE49-F238E27FC236}">
                <a16:creationId xmlns:a16="http://schemas.microsoft.com/office/drawing/2014/main" id="{1C719BC2-745C-B90D-B57D-89622071DB25}"/>
              </a:ext>
            </a:extLst>
          </p:cNvPr>
          <p:cNvSpPr txBox="1"/>
          <p:nvPr/>
        </p:nvSpPr>
        <p:spPr>
          <a:xfrm>
            <a:off x="-2954020" y="3161925"/>
            <a:ext cx="2758440" cy="369332"/>
          </a:xfrm>
          <a:prstGeom prst="rect">
            <a:avLst/>
          </a:prstGeom>
          <a:noFill/>
        </p:spPr>
        <p:txBody>
          <a:bodyPr wrap="square" rtlCol="0">
            <a:spAutoFit/>
          </a:bodyPr>
          <a:lstStyle/>
          <a:p>
            <a:r>
              <a:rPr lang="en-AU" sz="900">
                <a:hlinkClick r:id="rId7" tooltip="http://meiorosameiolia.blogspot.com.br/2014/08/lost-in-translation.html"/>
              </a:rPr>
              <a:t>This Photo</a:t>
            </a:r>
            <a:r>
              <a:rPr lang="en-AU" sz="900"/>
              <a:t> by Unknown Author is licensed under </a:t>
            </a:r>
            <a:r>
              <a:rPr lang="en-AU" sz="900">
                <a:hlinkClick r:id="rId8" tooltip="https://creativecommons.org/licenses/by-nc-nd/3.0/"/>
              </a:rPr>
              <a:t>CC BY-NC-ND</a:t>
            </a:r>
            <a:endParaRPr lang="en-AU" sz="900"/>
          </a:p>
        </p:txBody>
      </p:sp>
      <p:pic>
        <p:nvPicPr>
          <p:cNvPr id="43" name="Audio 42">
            <a:hlinkClick r:id="" action="ppaction://media"/>
            <a:extLst>
              <a:ext uri="{FF2B5EF4-FFF2-40B4-BE49-F238E27FC236}">
                <a16:creationId xmlns:a16="http://schemas.microsoft.com/office/drawing/2014/main" id="{1AE1B7E6-D246-5B60-72E7-4D7B26ACD3D9}"/>
              </a:ext>
            </a:extLst>
          </p:cNvPr>
          <p:cNvPicPr>
            <a:picLocks noChangeAspect="1"/>
          </p:cNvPicPr>
          <p:nvPr>
            <a:audioFile r:link="rId3"/>
            <p:extLst>
              <p:ext uri="{DAA4B4D4-6D71-4841-9C94-3DE7FCFB9230}">
                <p14:media xmlns:p14="http://schemas.microsoft.com/office/powerpoint/2010/main" r:embed="rId2"/>
              </p:ext>
            </p:extLst>
          </p:nvPr>
        </p:nvPicPr>
        <p:blipFill>
          <a:blip r:embed="rId9"/>
          <a:srcRect l="-324094" t="-160938" r="-324094" b="-160938"/>
          <a:stretch>
            <a:fillRect/>
          </a:stretch>
        </p:blipFill>
        <p:spPr>
          <a:xfrm>
            <a:off x="9147683" y="5143500"/>
            <a:ext cx="3040633" cy="1714500"/>
          </a:xfrm>
          <a:prstGeom prst="rect">
            <a:avLst/>
          </a:prstGeom>
        </p:spPr>
      </p:pic>
      <p:pic>
        <p:nvPicPr>
          <p:cNvPr id="17" name="Picture 16">
            <a:extLst>
              <a:ext uri="{FF2B5EF4-FFF2-40B4-BE49-F238E27FC236}">
                <a16:creationId xmlns:a16="http://schemas.microsoft.com/office/drawing/2014/main" id="{B009BEC4-4B49-2934-B28D-8AED7AE212F9}"/>
              </a:ext>
            </a:extLst>
          </p:cNvPr>
          <p:cNvPicPr>
            <a:picLocks noChangeAspect="1"/>
          </p:cNvPicPr>
          <p:nvPr/>
        </p:nvPicPr>
        <p:blipFill>
          <a:blip r:embed="rId10"/>
          <a:stretch>
            <a:fillRect/>
          </a:stretch>
        </p:blipFill>
        <p:spPr>
          <a:xfrm flipH="1">
            <a:off x="9324109" y="-27740"/>
            <a:ext cx="2867890" cy="7314194"/>
          </a:xfrm>
          <a:prstGeom prst="rect">
            <a:avLst/>
          </a:prstGeom>
        </p:spPr>
      </p:pic>
    </p:spTree>
    <p:custDataLst>
      <p:tags r:id="rId1"/>
    </p:custDataLst>
    <p:extLst>
      <p:ext uri="{BB962C8B-B14F-4D97-AF65-F5344CB8AC3E}">
        <p14:creationId xmlns:p14="http://schemas.microsoft.com/office/powerpoint/2010/main" val="374079285"/>
      </p:ext>
    </p:extLst>
  </p:cSld>
  <p:clrMapOvr>
    <a:masterClrMapping/>
  </p:clrMapOvr>
  <mc:AlternateContent xmlns:mc="http://schemas.openxmlformats.org/markup-compatibility/2006" xmlns:p14="http://schemas.microsoft.com/office/powerpoint/2010/main">
    <mc:Choice Requires="p14">
      <p:transition spd="slow" p14:dur="2000" advTm="61663"/>
    </mc:Choice>
    <mc:Fallback xmlns="">
      <p:transition spd="slow" advTm="616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3"/>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500"/>
                                        <p:tgtEl>
                                          <p:spTgt spid="3">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Effect transition="in" filter="fade">
                                      <p:cBhvr>
                                        <p:cTn id="16" dur="5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left)">
                                      <p:cBhvr>
                                        <p:cTn id="21" dur="1600"/>
                                        <p:tgtEl>
                                          <p:spTgt spid="6"/>
                                        </p:tgtEl>
                                      </p:cBhvr>
                                    </p:animEffect>
                                  </p:childTnLst>
                                </p:cTn>
                              </p:par>
                            </p:childTnLst>
                          </p:cTn>
                        </p:par>
                        <p:par>
                          <p:cTn id="22" fill="hold">
                            <p:stCondLst>
                              <p:cond delay="1600"/>
                            </p:stCondLst>
                            <p:childTnLst>
                              <p:par>
                                <p:cTn id="23" presetID="22" presetClass="entr" presetSubtype="8" fill="hold" nodeType="afterEffect">
                                  <p:stCondLst>
                                    <p:cond delay="100"/>
                                  </p:stCondLst>
                                  <p:childTnLst>
                                    <p:set>
                                      <p:cBhvr>
                                        <p:cTn id="24" dur="1" fill="hold">
                                          <p:stCondLst>
                                            <p:cond delay="0"/>
                                          </p:stCondLst>
                                        </p:cTn>
                                        <p:tgtEl>
                                          <p:spTgt spid="7"/>
                                        </p:tgtEl>
                                        <p:attrNameLst>
                                          <p:attrName>style.visibility</p:attrName>
                                        </p:attrNameLst>
                                      </p:cBhvr>
                                      <p:to>
                                        <p:strVal val="visible"/>
                                      </p:to>
                                    </p:set>
                                    <p:animEffect transition="in" filter="wipe(left)">
                                      <p:cBhvr>
                                        <p:cTn id="25" dur="12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wipe(left)">
                                      <p:cBhvr>
                                        <p:cTn id="30" dur="2000"/>
                                        <p:tgtEl>
                                          <p:spTgt spid="11"/>
                                        </p:tgtEl>
                                      </p:cBhvr>
                                    </p:animEffect>
                                  </p:childTnLst>
                                </p:cTn>
                              </p:par>
                            </p:childTnLst>
                          </p:cTn>
                        </p:par>
                        <p:par>
                          <p:cTn id="31" fill="hold">
                            <p:stCondLst>
                              <p:cond delay="2000"/>
                            </p:stCondLst>
                            <p:childTnLst>
                              <p:par>
                                <p:cTn id="32" presetID="22" presetClass="entr" presetSubtype="8" fill="hold" nodeType="after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wipe(left)">
                                      <p:cBhvr>
                                        <p:cTn id="34" dur="2000"/>
                                        <p:tgtEl>
                                          <p:spTgt spid="9"/>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3">
                                            <p:txEl>
                                              <p:pRg st="2" end="2"/>
                                            </p:txEl>
                                          </p:spTgt>
                                        </p:tgtEl>
                                        <p:attrNameLst>
                                          <p:attrName>style.visibility</p:attrName>
                                        </p:attrNameLst>
                                      </p:cBhvr>
                                      <p:to>
                                        <p:strVal val="visible"/>
                                      </p:to>
                                    </p:set>
                                    <p:animEffect transition="in" filter="fade">
                                      <p:cBhvr>
                                        <p:cTn id="39" dur="500"/>
                                        <p:tgtEl>
                                          <p:spTgt spid="3">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nodeType="clickEffect">
                                  <p:stCondLst>
                                    <p:cond delay="0"/>
                                  </p:stCondLst>
                                  <p:childTnLst>
                                    <p:set>
                                      <p:cBhvr>
                                        <p:cTn id="43" dur="1" fill="hold">
                                          <p:stCondLst>
                                            <p:cond delay="0"/>
                                          </p:stCondLst>
                                        </p:cTn>
                                        <p:tgtEl>
                                          <p:spTgt spid="13"/>
                                        </p:tgtEl>
                                        <p:attrNameLst>
                                          <p:attrName>style.visibility</p:attrName>
                                        </p:attrNameLst>
                                      </p:cBhvr>
                                      <p:to>
                                        <p:strVal val="visible"/>
                                      </p:to>
                                    </p:set>
                                    <p:animEffect transition="in" filter="wipe(left)">
                                      <p:cBhvr>
                                        <p:cTn id="44" dur="3000"/>
                                        <p:tgtEl>
                                          <p:spTgt spid="13"/>
                                        </p:tgtEl>
                                      </p:cBhvr>
                                    </p:animEffect>
                                  </p:childTnLst>
                                </p:cTn>
                              </p:par>
                            </p:childTnLst>
                          </p:cTn>
                        </p:par>
                        <p:par>
                          <p:cTn id="45" fill="hold">
                            <p:stCondLst>
                              <p:cond delay="3000"/>
                            </p:stCondLst>
                            <p:childTnLst>
                              <p:par>
                                <p:cTn id="46" presetID="22" presetClass="entr" presetSubtype="8" fill="hold" nodeType="after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wipe(left)">
                                      <p:cBhvr>
                                        <p:cTn id="48" dur="1000"/>
                                        <p:tgtEl>
                                          <p:spTgt spid="15"/>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4">
                                            <p:txEl>
                                              <p:pRg st="0" end="0"/>
                                            </p:txEl>
                                          </p:spTgt>
                                        </p:tgtEl>
                                        <p:attrNameLst>
                                          <p:attrName>style.visibility</p:attrName>
                                        </p:attrNameLst>
                                      </p:cBhvr>
                                      <p:to>
                                        <p:strVal val="visible"/>
                                      </p:to>
                                    </p:set>
                                    <p:animEffect transition="in" filter="fade">
                                      <p:cBhvr>
                                        <p:cTn id="53" dur="500"/>
                                        <p:tgtEl>
                                          <p:spTgt spid="4">
                                            <p:txEl>
                                              <p:pRg st="0" end="0"/>
                                            </p:txEl>
                                          </p:spTgt>
                                        </p:tgtEl>
                                      </p:cBhvr>
                                    </p:animEffect>
                                  </p:childTnLst>
                                </p:cTn>
                              </p:par>
                            </p:childTnLst>
                          </p:cTn>
                        </p:par>
                        <p:par>
                          <p:cTn id="54" fill="hold">
                            <p:stCondLst>
                              <p:cond delay="500"/>
                            </p:stCondLst>
                            <p:childTnLst>
                              <p:par>
                                <p:cTn id="55" presetID="27" presetClass="emph" presetSubtype="0" fill="remove" grpId="0" nodeType="afterEffect">
                                  <p:stCondLst>
                                    <p:cond delay="0"/>
                                  </p:stCondLst>
                                  <p:childTnLst>
                                    <p:animClr clrSpc="rgb" dir="cw">
                                      <p:cBhvr override="childStyle">
                                        <p:cTn id="56" dur="1000" autoRev="1" fill="remove"/>
                                        <p:tgtEl>
                                          <p:spTgt spid="4">
                                            <p:txEl>
                                              <p:pRg st="0" end="0"/>
                                            </p:txEl>
                                          </p:spTgt>
                                        </p:tgtEl>
                                        <p:attrNameLst>
                                          <p:attrName>style.color</p:attrName>
                                        </p:attrNameLst>
                                      </p:cBhvr>
                                      <p:to>
                                        <a:srgbClr val="FF0000"/>
                                      </p:to>
                                    </p:animClr>
                                    <p:animClr clrSpc="rgb" dir="cw">
                                      <p:cBhvr>
                                        <p:cTn id="57" dur="1000" autoRev="1" fill="remove"/>
                                        <p:tgtEl>
                                          <p:spTgt spid="4">
                                            <p:txEl>
                                              <p:pRg st="0" end="0"/>
                                            </p:txEl>
                                          </p:spTgt>
                                        </p:tgtEl>
                                        <p:attrNameLst>
                                          <p:attrName>fillcolor</p:attrName>
                                        </p:attrNameLst>
                                      </p:cBhvr>
                                      <p:to>
                                        <a:srgbClr val="FF0000"/>
                                      </p:to>
                                    </p:animClr>
                                    <p:set>
                                      <p:cBhvr>
                                        <p:cTn id="58" dur="1000" autoRev="1" fill="remove"/>
                                        <p:tgtEl>
                                          <p:spTgt spid="4">
                                            <p:txEl>
                                              <p:pRg st="0" end="0"/>
                                            </p:txEl>
                                          </p:spTgt>
                                        </p:tgtEl>
                                        <p:attrNameLst>
                                          <p:attrName>fill.type</p:attrName>
                                        </p:attrNameLst>
                                      </p:cBhvr>
                                      <p:to>
                                        <p:strVal val="solid"/>
                                      </p:to>
                                    </p:set>
                                    <p:set>
                                      <p:cBhvr>
                                        <p:cTn id="59" dur="1000" autoRev="1" fill="remove"/>
                                        <p:tgtEl>
                                          <p:spTgt spid="4">
                                            <p:txEl>
                                              <p:pRg st="0" end="0"/>
                                            </p:txEl>
                                          </p:spTgt>
                                        </p:tgtEl>
                                        <p:attrNameLst>
                                          <p:attrName>fill.on</p:attrName>
                                        </p:attrNameLst>
                                      </p:cBhvr>
                                      <p:to>
                                        <p:strVal val="true"/>
                                      </p:to>
                                    </p:se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nodeType="clickEffect">
                                  <p:stCondLst>
                                    <p:cond delay="0"/>
                                  </p:stCondLst>
                                  <p:childTnLst>
                                    <p:set>
                                      <p:cBhvr>
                                        <p:cTn id="63" dur="1" fill="hold">
                                          <p:stCondLst>
                                            <p:cond delay="0"/>
                                          </p:stCondLst>
                                        </p:cTn>
                                        <p:tgtEl>
                                          <p:spTgt spid="17"/>
                                        </p:tgtEl>
                                        <p:attrNameLst>
                                          <p:attrName>style.visibility</p:attrName>
                                        </p:attrNameLst>
                                      </p:cBhvr>
                                      <p:to>
                                        <p:strVal val="visible"/>
                                      </p:to>
                                    </p:set>
                                    <p:animEffect transition="in" filter="fade">
                                      <p:cBhvr>
                                        <p:cTn id="6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65" fill="hold" display="0">
                  <p:stCondLst>
                    <p:cond delay="indefinite"/>
                  </p:stCondLst>
                  <p:endCondLst>
                    <p:cond evt="onStopAudio" delay="0">
                      <p:tgtEl>
                        <p:sldTgt/>
                      </p:tgtEl>
                    </p:cond>
                  </p:endCondLst>
                </p:cTn>
                <p:tgtEl>
                  <p:spTgt spid="43"/>
                </p:tgtEl>
              </p:cMediaNode>
            </p:audio>
          </p:childTnLst>
        </p:cTn>
      </p:par>
    </p:tnLst>
    <p:bldLst>
      <p:bldP spid="4" grpId="0" build="allAtOnce"/>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AA94B7-1222-8DC4-9A36-92E3F138169E}"/>
              </a:ext>
            </a:extLst>
          </p:cNvPr>
          <p:cNvSpPr>
            <a:spLocks noGrp="1"/>
          </p:cNvSpPr>
          <p:nvPr>
            <p:ph type="title"/>
          </p:nvPr>
        </p:nvSpPr>
        <p:spPr>
          <a:xfrm>
            <a:off x="677334" y="609600"/>
            <a:ext cx="8596668" cy="924232"/>
          </a:xfrm>
        </p:spPr>
        <p:txBody>
          <a:bodyPr/>
          <a:lstStyle/>
          <a:p>
            <a:r>
              <a:rPr lang="en-US" dirty="0"/>
              <a:t>Biosecurity ACT Qld (2014), Section 53</a:t>
            </a:r>
            <a:endParaRPr lang="en-AU" dirty="0"/>
          </a:p>
        </p:txBody>
      </p:sp>
      <p:sp>
        <p:nvSpPr>
          <p:cNvPr id="3" name="Content Placeholder 2">
            <a:extLst>
              <a:ext uri="{FF2B5EF4-FFF2-40B4-BE49-F238E27FC236}">
                <a16:creationId xmlns:a16="http://schemas.microsoft.com/office/drawing/2014/main" id="{63EBBA1F-D013-7998-1A22-1664AFA63D2F}"/>
              </a:ext>
            </a:extLst>
          </p:cNvPr>
          <p:cNvSpPr>
            <a:spLocks noGrp="1"/>
          </p:cNvSpPr>
          <p:nvPr>
            <p:ph idx="1"/>
          </p:nvPr>
        </p:nvSpPr>
        <p:spPr/>
        <p:txBody>
          <a:bodyPr>
            <a:normAutofit/>
          </a:bodyPr>
          <a:lstStyle/>
          <a:p>
            <a:pPr marL="0" indent="0">
              <a:buNone/>
            </a:pPr>
            <a:r>
              <a:rPr lang="en-US" sz="2800" dirty="0">
                <a:solidFill>
                  <a:srgbClr val="000000"/>
                </a:solidFill>
                <a:latin typeface="Arial" panose="020B0604020202020204" pitchFamily="34" charset="0"/>
              </a:rPr>
              <a:t>Local Government required to have </a:t>
            </a:r>
            <a:r>
              <a:rPr lang="en-US" sz="2800" b="0" i="0" u="none" strike="noStrike" baseline="0" dirty="0">
                <a:solidFill>
                  <a:srgbClr val="000000"/>
                </a:solidFill>
                <a:latin typeface="Arial" panose="020B0604020202020204" pitchFamily="34" charset="0"/>
              </a:rPr>
              <a:t>Biosecurity Plans that include: </a:t>
            </a:r>
          </a:p>
          <a:p>
            <a:r>
              <a:rPr lang="en-US" sz="2000" b="0" i="0" u="none" strike="noStrike" baseline="0" dirty="0">
                <a:solidFill>
                  <a:srgbClr val="000000"/>
                </a:solidFill>
                <a:latin typeface="Arial" panose="020B0604020202020204" pitchFamily="34" charset="0"/>
              </a:rPr>
              <a:t>(a) achievable objectives, based on risk</a:t>
            </a:r>
          </a:p>
          <a:p>
            <a:r>
              <a:rPr lang="en-US" sz="2000" b="0" i="0" u="none" strike="noStrike" baseline="0" dirty="0">
                <a:solidFill>
                  <a:srgbClr val="000000"/>
                </a:solidFill>
                <a:latin typeface="Arial" panose="020B0604020202020204" pitchFamily="34" charset="0"/>
              </a:rPr>
              <a:t>(b) strategies, activities and responsibilities for achieving the objectives </a:t>
            </a:r>
          </a:p>
          <a:p>
            <a:r>
              <a:rPr lang="en-US" sz="2000" b="0" i="0" u="none" strike="noStrike" baseline="0" dirty="0">
                <a:solidFill>
                  <a:srgbClr val="000000"/>
                </a:solidFill>
                <a:latin typeface="Arial" panose="020B0604020202020204" pitchFamily="34" charset="0"/>
              </a:rPr>
              <a:t>(c) strategies to inform the local community about the content of the plan and achievement of its objectives </a:t>
            </a:r>
          </a:p>
        </p:txBody>
      </p:sp>
      <p:pic>
        <p:nvPicPr>
          <p:cNvPr id="17" name="Audio 16">
            <a:hlinkClick r:id="" action="ppaction://media"/>
            <a:extLst>
              <a:ext uri="{FF2B5EF4-FFF2-40B4-BE49-F238E27FC236}">
                <a16:creationId xmlns:a16="http://schemas.microsoft.com/office/drawing/2014/main" id="{1A5D8D92-2357-7338-340B-CF47B22ACC86}"/>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324094" t="-160938" r="-324094" b="-160938"/>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739967698"/>
      </p:ext>
    </p:extLst>
  </p:cSld>
  <p:clrMapOvr>
    <a:masterClrMapping/>
  </p:clrMapOvr>
  <mc:AlternateContent xmlns:mc="http://schemas.openxmlformats.org/markup-compatibility/2006" xmlns:p14="http://schemas.microsoft.com/office/powerpoint/2010/main">
    <mc:Choice Requires="p14">
      <p:transition spd="slow" p14:dur="2000" advTm="37839"/>
    </mc:Choice>
    <mc:Fallback xmlns="">
      <p:transition spd="slow" advTm="378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E0112E-EA88-146F-2DC7-55F66B5965EF}"/>
              </a:ext>
            </a:extLst>
          </p:cNvPr>
          <p:cNvSpPr>
            <a:spLocks noGrp="1"/>
          </p:cNvSpPr>
          <p:nvPr>
            <p:ph type="title"/>
          </p:nvPr>
        </p:nvSpPr>
        <p:spPr/>
        <p:txBody>
          <a:bodyPr/>
          <a:lstStyle/>
          <a:p>
            <a:endParaRPr lang="en-AU"/>
          </a:p>
        </p:txBody>
      </p:sp>
      <p:sp>
        <p:nvSpPr>
          <p:cNvPr id="3" name="Content Placeholder 2">
            <a:extLst>
              <a:ext uri="{FF2B5EF4-FFF2-40B4-BE49-F238E27FC236}">
                <a16:creationId xmlns:a16="http://schemas.microsoft.com/office/drawing/2014/main" id="{CFEFF779-3FFA-392D-42D4-6D4127EEB8CA}"/>
              </a:ext>
            </a:extLst>
          </p:cNvPr>
          <p:cNvSpPr>
            <a:spLocks noGrp="1"/>
          </p:cNvSpPr>
          <p:nvPr>
            <p:ph idx="1"/>
          </p:nvPr>
        </p:nvSpPr>
        <p:spPr>
          <a:xfrm>
            <a:off x="677334" y="2160589"/>
            <a:ext cx="5266266" cy="3880773"/>
          </a:xfrm>
        </p:spPr>
        <p:txBody>
          <a:bodyPr>
            <a:normAutofit/>
          </a:bodyPr>
          <a:lstStyle/>
          <a:p>
            <a:pPr marL="0" indent="0">
              <a:buNone/>
            </a:pPr>
            <a:endParaRPr lang="en-US" dirty="0"/>
          </a:p>
          <a:p>
            <a:r>
              <a:rPr lang="en-US" dirty="0">
                <a:latin typeface="Calibri" panose="020F0502020204030204" pitchFamily="34" charset="0"/>
                <a:cs typeface="Calibri" panose="020F0502020204030204" pitchFamily="34" charset="0"/>
              </a:rPr>
              <a:t>77 LGAS statewide</a:t>
            </a:r>
          </a:p>
          <a:p>
            <a:r>
              <a:rPr lang="en-US" dirty="0">
                <a:latin typeface="Calibri" panose="020F0502020204030204" pitchFamily="34" charset="0"/>
                <a:cs typeface="Calibri" panose="020F0502020204030204" pitchFamily="34" charset="0"/>
              </a:rPr>
              <a:t>Highly variable:</a:t>
            </a:r>
          </a:p>
          <a:p>
            <a:pPr lvl="1"/>
            <a:r>
              <a:rPr lang="en-US" dirty="0">
                <a:latin typeface="Calibri" panose="020F0502020204030204" pitchFamily="34" charset="0"/>
                <a:cs typeface="Calibri" panose="020F0502020204030204" pitchFamily="34" charset="0"/>
              </a:rPr>
              <a:t> resources</a:t>
            </a:r>
          </a:p>
          <a:p>
            <a:pPr lvl="1"/>
            <a:r>
              <a:rPr lang="en-US" dirty="0">
                <a:latin typeface="Calibri" panose="020F0502020204030204" pitchFamily="34" charset="0"/>
                <a:cs typeface="Calibri" panose="020F0502020204030204" pitchFamily="34" charset="0"/>
              </a:rPr>
              <a:t>Land areas, and situations</a:t>
            </a:r>
          </a:p>
          <a:p>
            <a:pPr lvl="1"/>
            <a:r>
              <a:rPr lang="en-US" dirty="0">
                <a:latin typeface="Calibri" panose="020F0502020204030204" pitchFamily="34" charset="0"/>
                <a:cs typeface="Calibri" panose="020F0502020204030204" pitchFamily="34" charset="0"/>
              </a:rPr>
              <a:t>Capacity and capability</a:t>
            </a:r>
          </a:p>
          <a:p>
            <a:r>
              <a:rPr lang="en-US" sz="1800" dirty="0">
                <a:latin typeface="Calibri" panose="020F0502020204030204" pitchFamily="34" charset="0"/>
                <a:cs typeface="Calibri" panose="020F0502020204030204" pitchFamily="34" charset="0"/>
              </a:rPr>
              <a:t>Has put more responsibility on LGAS</a:t>
            </a:r>
          </a:p>
          <a:p>
            <a:r>
              <a:rPr lang="en-US" sz="1800" dirty="0">
                <a:latin typeface="Calibri" panose="020F0502020204030204" pitchFamily="34" charset="0"/>
                <a:cs typeface="Calibri" panose="020F0502020204030204" pitchFamily="34" charset="0"/>
              </a:rPr>
              <a:t>has been a difficult transition for LGAs</a:t>
            </a:r>
          </a:p>
          <a:p>
            <a:r>
              <a:rPr lang="en-US" dirty="0">
                <a:latin typeface="Calibri" panose="020F0502020204030204" pitchFamily="34" charset="0"/>
                <a:cs typeface="Calibri" panose="020F0502020204030204" pitchFamily="34" charset="0"/>
              </a:rPr>
              <a:t>Some LGAs want assistance </a:t>
            </a:r>
            <a:endParaRPr lang="en-AU" dirty="0">
              <a:latin typeface="Calibri" panose="020F0502020204030204" pitchFamily="34" charset="0"/>
              <a:cs typeface="Calibri" panose="020F0502020204030204" pitchFamily="34" charset="0"/>
            </a:endParaRPr>
          </a:p>
        </p:txBody>
      </p:sp>
      <p:pic>
        <p:nvPicPr>
          <p:cNvPr id="7" name="Picture 6">
            <a:extLst>
              <a:ext uri="{FF2B5EF4-FFF2-40B4-BE49-F238E27FC236}">
                <a16:creationId xmlns:a16="http://schemas.microsoft.com/office/drawing/2014/main" id="{5F5E49B8-8947-B72F-EE99-E7B3CACA1443}"/>
              </a:ext>
            </a:extLst>
          </p:cNvPr>
          <p:cNvPicPr>
            <a:picLocks noChangeAspect="1"/>
          </p:cNvPicPr>
          <p:nvPr/>
        </p:nvPicPr>
        <p:blipFill>
          <a:blip r:embed="rId6"/>
          <a:stretch>
            <a:fillRect/>
          </a:stretch>
        </p:blipFill>
        <p:spPr>
          <a:xfrm>
            <a:off x="6379243" y="0"/>
            <a:ext cx="5812757" cy="6858000"/>
          </a:xfrm>
          <a:prstGeom prst="rect">
            <a:avLst/>
          </a:prstGeom>
        </p:spPr>
      </p:pic>
      <p:pic>
        <p:nvPicPr>
          <p:cNvPr id="62" name="Audio 61">
            <a:hlinkClick r:id="" action="ppaction://media"/>
            <a:extLst>
              <a:ext uri="{FF2B5EF4-FFF2-40B4-BE49-F238E27FC236}">
                <a16:creationId xmlns:a16="http://schemas.microsoft.com/office/drawing/2014/main" id="{192D83D0-BE88-5B63-4EE2-40932C13EC88}"/>
              </a:ext>
            </a:extLst>
          </p:cNvPr>
          <p:cNvPicPr>
            <a:picLocks noChangeAspect="1"/>
          </p:cNvPicPr>
          <p:nvPr>
            <a:audioFile r:link="rId3"/>
            <p:extLst>
              <p:ext uri="{DAA4B4D4-6D71-4841-9C94-3DE7FCFB9230}">
                <p14:media xmlns:p14="http://schemas.microsoft.com/office/powerpoint/2010/main" r:embed="rId2"/>
              </p:ext>
            </p:extLst>
          </p:nvPr>
        </p:nvPicPr>
        <p:blipFill>
          <a:blip r:embed="rId7"/>
          <a:srcRect l="-324094" t="-160938" r="-324094" b="-160938"/>
          <a:stretch>
            <a:fillRect/>
          </a:stretch>
        </p:blipFill>
        <p:spPr>
          <a:xfrm>
            <a:off x="9147683" y="5143500"/>
            <a:ext cx="3040633" cy="1714500"/>
          </a:xfrm>
          <a:prstGeom prst="rect">
            <a:avLst/>
          </a:prstGeom>
        </p:spPr>
      </p:pic>
      <p:cxnSp>
        <p:nvCxnSpPr>
          <p:cNvPr id="4" name="Straight Arrow Connector 3">
            <a:extLst>
              <a:ext uri="{FF2B5EF4-FFF2-40B4-BE49-F238E27FC236}">
                <a16:creationId xmlns:a16="http://schemas.microsoft.com/office/drawing/2014/main" id="{2A41264B-9C01-2BF9-5B92-9CD8EAF687B4}"/>
              </a:ext>
            </a:extLst>
          </p:cNvPr>
          <p:cNvCxnSpPr>
            <a:cxnSpLocks/>
          </p:cNvCxnSpPr>
          <p:nvPr/>
        </p:nvCxnSpPr>
        <p:spPr>
          <a:xfrm>
            <a:off x="2479964" y="3581400"/>
            <a:ext cx="1219200"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 name="Title 1">
            <a:extLst>
              <a:ext uri="{FF2B5EF4-FFF2-40B4-BE49-F238E27FC236}">
                <a16:creationId xmlns:a16="http://schemas.microsoft.com/office/drawing/2014/main" id="{16C0EBD7-C825-22E3-9734-6DE9F5FE68B3}"/>
              </a:ext>
            </a:extLst>
          </p:cNvPr>
          <p:cNvSpPr txBox="1">
            <a:spLocks/>
          </p:cNvSpPr>
          <p:nvPr/>
        </p:nvSpPr>
        <p:spPr>
          <a:xfrm>
            <a:off x="3891580" y="4583454"/>
            <a:ext cx="2412230" cy="443348"/>
          </a:xfrm>
          <a:prstGeom prst="rect">
            <a:avLst/>
          </a:prstGeom>
        </p:spPr>
        <p:txBody>
          <a:bodyPr vert="horz" lIns="91440" tIns="45720" rIns="91440" bIns="45720" rtlCol="0" anchor="t">
            <a:normAutofit fontScale="70000" lnSpcReduction="20000"/>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b="1" dirty="0">
                <a:solidFill>
                  <a:schemeClr val="tx1"/>
                </a:solidFill>
              </a:rPr>
              <a:t>Interpretation</a:t>
            </a:r>
            <a:endParaRPr lang="en-AU" b="1" dirty="0">
              <a:solidFill>
                <a:schemeClr val="tx1"/>
              </a:solidFill>
            </a:endParaRPr>
          </a:p>
        </p:txBody>
      </p:sp>
      <p:sp>
        <p:nvSpPr>
          <p:cNvPr id="6" name="Title 1">
            <a:extLst>
              <a:ext uri="{FF2B5EF4-FFF2-40B4-BE49-F238E27FC236}">
                <a16:creationId xmlns:a16="http://schemas.microsoft.com/office/drawing/2014/main" id="{4FC364D3-4A4E-FF00-C45A-51A8479CD81F}"/>
              </a:ext>
            </a:extLst>
          </p:cNvPr>
          <p:cNvSpPr txBox="1">
            <a:spLocks/>
          </p:cNvSpPr>
          <p:nvPr/>
        </p:nvSpPr>
        <p:spPr>
          <a:xfrm>
            <a:off x="7632320" y="4583454"/>
            <a:ext cx="2606194" cy="443348"/>
          </a:xfrm>
          <a:prstGeom prst="rect">
            <a:avLst/>
          </a:prstGeom>
        </p:spPr>
        <p:txBody>
          <a:bodyPr vert="horz" lIns="91440" tIns="45720" rIns="91440" bIns="45720" rtlCol="0" anchor="t">
            <a:normAutofit fontScale="70000" lnSpcReduction="20000"/>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b="1" dirty="0">
                <a:solidFill>
                  <a:schemeClr val="tx1"/>
                </a:solidFill>
              </a:rPr>
              <a:t>Implementation</a:t>
            </a:r>
            <a:endParaRPr lang="en-AU" b="1" dirty="0">
              <a:solidFill>
                <a:schemeClr val="tx1"/>
              </a:solidFill>
            </a:endParaRPr>
          </a:p>
        </p:txBody>
      </p:sp>
      <p:cxnSp>
        <p:nvCxnSpPr>
          <p:cNvPr id="8" name="Straight Arrow Connector 7">
            <a:extLst>
              <a:ext uri="{FF2B5EF4-FFF2-40B4-BE49-F238E27FC236}">
                <a16:creationId xmlns:a16="http://schemas.microsoft.com/office/drawing/2014/main" id="{5233D59E-B291-E26D-325F-A4C34EC651FD}"/>
              </a:ext>
            </a:extLst>
          </p:cNvPr>
          <p:cNvCxnSpPr>
            <a:cxnSpLocks/>
          </p:cNvCxnSpPr>
          <p:nvPr/>
        </p:nvCxnSpPr>
        <p:spPr>
          <a:xfrm>
            <a:off x="6497782" y="3429000"/>
            <a:ext cx="1219200"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9" name="Graphic 8" descr="Storytelling with solid fill">
            <a:extLst>
              <a:ext uri="{FF2B5EF4-FFF2-40B4-BE49-F238E27FC236}">
                <a16:creationId xmlns:a16="http://schemas.microsoft.com/office/drawing/2014/main" id="{99E648E9-E171-B782-E6DA-6B586AC8C1E5}"/>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68037" y="2466115"/>
            <a:ext cx="1413164" cy="1413164"/>
          </a:xfrm>
          <a:prstGeom prst="rect">
            <a:avLst/>
          </a:prstGeom>
        </p:spPr>
      </p:pic>
      <p:pic>
        <p:nvPicPr>
          <p:cNvPr id="10" name="Graphic 9" descr="Group brainstorm with solid fill">
            <a:extLst>
              <a:ext uri="{FF2B5EF4-FFF2-40B4-BE49-F238E27FC236}">
                <a16:creationId xmlns:a16="http://schemas.microsoft.com/office/drawing/2014/main" id="{A5D5ECAE-EA76-2824-4341-BC0EE6514F6E}"/>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4433455" y="2587341"/>
            <a:ext cx="1413164" cy="1413164"/>
          </a:xfrm>
          <a:prstGeom prst="rect">
            <a:avLst/>
          </a:prstGeom>
        </p:spPr>
      </p:pic>
      <p:pic>
        <p:nvPicPr>
          <p:cNvPr id="11" name="Graphic 10" descr="Clipboard Checked with solid fill">
            <a:extLst>
              <a:ext uri="{FF2B5EF4-FFF2-40B4-BE49-F238E27FC236}">
                <a16:creationId xmlns:a16="http://schemas.microsoft.com/office/drawing/2014/main" id="{A0CBD1A6-64AD-57E7-F0FE-0F854672D378}"/>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8228835" y="2608123"/>
            <a:ext cx="1413164" cy="1413164"/>
          </a:xfrm>
          <a:prstGeom prst="rect">
            <a:avLst/>
          </a:prstGeom>
        </p:spPr>
      </p:pic>
      <p:sp>
        <p:nvSpPr>
          <p:cNvPr id="12" name="Title 1">
            <a:extLst>
              <a:ext uri="{FF2B5EF4-FFF2-40B4-BE49-F238E27FC236}">
                <a16:creationId xmlns:a16="http://schemas.microsoft.com/office/drawing/2014/main" id="{9E45E279-5ECE-3D60-7634-B3BB464BE4A2}"/>
              </a:ext>
            </a:extLst>
          </p:cNvPr>
          <p:cNvSpPr txBox="1">
            <a:spLocks/>
          </p:cNvSpPr>
          <p:nvPr/>
        </p:nvSpPr>
        <p:spPr>
          <a:xfrm>
            <a:off x="429493" y="4583454"/>
            <a:ext cx="1911927" cy="443348"/>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500" b="1" dirty="0">
                <a:solidFill>
                  <a:schemeClr val="tx1"/>
                </a:solidFill>
              </a:rPr>
              <a:t>Legislation</a:t>
            </a:r>
            <a:endParaRPr lang="en-AU" sz="2500" b="1" dirty="0">
              <a:solidFill>
                <a:schemeClr val="tx1"/>
              </a:solidFill>
            </a:endParaRPr>
          </a:p>
        </p:txBody>
      </p:sp>
      <p:sp>
        <p:nvSpPr>
          <p:cNvPr id="13" name="Title 1">
            <a:extLst>
              <a:ext uri="{FF2B5EF4-FFF2-40B4-BE49-F238E27FC236}">
                <a16:creationId xmlns:a16="http://schemas.microsoft.com/office/drawing/2014/main" id="{AFAF4FC1-AD82-F86A-E0B0-11B2146F0EF0}"/>
              </a:ext>
            </a:extLst>
          </p:cNvPr>
          <p:cNvSpPr txBox="1">
            <a:spLocks/>
          </p:cNvSpPr>
          <p:nvPr/>
        </p:nvSpPr>
        <p:spPr>
          <a:xfrm rot="19149192">
            <a:off x="4431660" y="972400"/>
            <a:ext cx="1911927" cy="1643205"/>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400" b="1" dirty="0"/>
              <a:t>Local Gov.</a:t>
            </a:r>
            <a:endParaRPr lang="en-AU" sz="4400" b="1" dirty="0"/>
          </a:p>
        </p:txBody>
      </p:sp>
      <p:sp>
        <p:nvSpPr>
          <p:cNvPr id="14" name="Title 1">
            <a:extLst>
              <a:ext uri="{FF2B5EF4-FFF2-40B4-BE49-F238E27FC236}">
                <a16:creationId xmlns:a16="http://schemas.microsoft.com/office/drawing/2014/main" id="{0613A21D-22C1-2946-5157-F0AA483C42EF}"/>
              </a:ext>
            </a:extLst>
          </p:cNvPr>
          <p:cNvSpPr txBox="1">
            <a:spLocks/>
          </p:cNvSpPr>
          <p:nvPr/>
        </p:nvSpPr>
        <p:spPr>
          <a:xfrm rot="19149192">
            <a:off x="8104662" y="960279"/>
            <a:ext cx="1911927" cy="1643205"/>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400" b="1" dirty="0"/>
              <a:t>Local Gov.</a:t>
            </a:r>
            <a:endParaRPr lang="en-AU" sz="4400" b="1" dirty="0"/>
          </a:p>
        </p:txBody>
      </p:sp>
      <p:pic>
        <p:nvPicPr>
          <p:cNvPr id="15" name="Graphic 14" descr="Priorities with solid fill">
            <a:extLst>
              <a:ext uri="{FF2B5EF4-FFF2-40B4-BE49-F238E27FC236}">
                <a16:creationId xmlns:a16="http://schemas.microsoft.com/office/drawing/2014/main" id="{1584E822-2113-CC7E-1517-2627E99205D5}"/>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3907882" y="3982475"/>
            <a:ext cx="607794" cy="607794"/>
          </a:xfrm>
          <a:prstGeom prst="rect">
            <a:avLst/>
          </a:prstGeom>
        </p:spPr>
      </p:pic>
      <p:pic>
        <p:nvPicPr>
          <p:cNvPr id="16" name="Picture 15" descr="Icon&#10;&#10;Description automatically generated">
            <a:extLst>
              <a:ext uri="{FF2B5EF4-FFF2-40B4-BE49-F238E27FC236}">
                <a16:creationId xmlns:a16="http://schemas.microsoft.com/office/drawing/2014/main" id="{389C3B09-F347-C37C-E045-042917E2EE75}"/>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4833432" y="3982475"/>
            <a:ext cx="607795" cy="573949"/>
          </a:xfrm>
          <a:prstGeom prst="rect">
            <a:avLst/>
          </a:prstGeom>
        </p:spPr>
      </p:pic>
      <p:pic>
        <p:nvPicPr>
          <p:cNvPr id="17" name="Graphic 16" descr="Police male with solid fill">
            <a:extLst>
              <a:ext uri="{FF2B5EF4-FFF2-40B4-BE49-F238E27FC236}">
                <a16:creationId xmlns:a16="http://schemas.microsoft.com/office/drawing/2014/main" id="{4C85BC33-15A0-B357-0D68-08B4F4A854D4}"/>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5600951" y="3975660"/>
            <a:ext cx="607794" cy="607794"/>
          </a:xfrm>
          <a:prstGeom prst="rect">
            <a:avLst/>
          </a:prstGeom>
        </p:spPr>
      </p:pic>
    </p:spTree>
    <p:custDataLst>
      <p:tags r:id="rId1"/>
    </p:custDataLst>
    <p:extLst>
      <p:ext uri="{BB962C8B-B14F-4D97-AF65-F5344CB8AC3E}">
        <p14:creationId xmlns:p14="http://schemas.microsoft.com/office/powerpoint/2010/main" val="141105553"/>
      </p:ext>
    </p:extLst>
  </p:cSld>
  <p:clrMapOvr>
    <a:masterClrMapping/>
  </p:clrMapOvr>
  <mc:AlternateContent xmlns:mc="http://schemas.openxmlformats.org/markup-compatibility/2006" xmlns:p14="http://schemas.microsoft.com/office/powerpoint/2010/main">
    <mc:Choice Requires="p14">
      <p:transition spd="slow" p14:dur="2000" advTm="66835"/>
    </mc:Choice>
    <mc:Fallback xmlns="">
      <p:transition spd="slow" advTm="668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2"/>
                                        </p:tgtEl>
                                      </p:cBhvr>
                                    </p:cmd>
                                  </p:childTnLst>
                                </p:cTn>
                              </p:par>
                              <p:par>
                                <p:cTn id="7" presetID="10"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animEffect transition="in" filter="fade">
                                      <p:cBhvr>
                                        <p:cTn id="9" dur="2000"/>
                                        <p:tgtEl>
                                          <p:spTgt spid="9"/>
                                        </p:tgtEl>
                                      </p:cBhvr>
                                    </p:animEffect>
                                  </p:childTnLst>
                                </p:cTn>
                              </p:par>
                              <p:par>
                                <p:cTn id="10" presetID="10" presetClass="entr" presetSubtype="0"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2000"/>
                                        <p:tgtEl>
                                          <p:spTgt spid="12"/>
                                        </p:tgtEl>
                                      </p:cBhvr>
                                    </p:animEffect>
                                  </p:childTnLst>
                                </p:cTn>
                              </p:par>
                              <p:par>
                                <p:cTn id="13" presetID="10" presetClass="entr" presetSubtype="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2000"/>
                                        <p:tgtEl>
                                          <p:spTgt spid="4"/>
                                        </p:tgtEl>
                                      </p:cBhvr>
                                    </p:animEffect>
                                  </p:childTnLst>
                                </p:cTn>
                              </p:par>
                              <p:par>
                                <p:cTn id="16" presetID="10" presetClass="entr" presetSubtype="0"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2000"/>
                                        <p:tgtEl>
                                          <p:spTgt spid="10"/>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2000"/>
                                        <p:tgtEl>
                                          <p:spTgt spid="5"/>
                                        </p:tgtEl>
                                      </p:cBhvr>
                                    </p:animEffect>
                                  </p:childTnLst>
                                </p:cTn>
                              </p:par>
                              <p:par>
                                <p:cTn id="22" presetID="10" presetClass="entr" presetSubtype="0" fill="hold"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2000"/>
                                        <p:tgtEl>
                                          <p:spTgt spid="8"/>
                                        </p:tgtEl>
                                      </p:cBhvr>
                                    </p:animEffect>
                                  </p:childTnLst>
                                </p:cTn>
                              </p:par>
                              <p:par>
                                <p:cTn id="25" presetID="10" presetClass="entr" presetSubtype="0"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2000"/>
                                        <p:tgtEl>
                                          <p:spTgt spid="11"/>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2000"/>
                                        <p:tgtEl>
                                          <p:spTgt spid="6"/>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fade">
                                      <p:cBhvr>
                                        <p:cTn id="33" dur="500"/>
                                        <p:tgtEl>
                                          <p:spTgt spid="14"/>
                                        </p:tgtEl>
                                      </p:cBhvr>
                                    </p:animEffect>
                                  </p:childTnLst>
                                </p:cTn>
                              </p:par>
                              <p:par>
                                <p:cTn id="34" presetID="10" presetClass="entr" presetSubtype="0" fill="hold" grpId="0" nodeType="withEffect">
                                  <p:stCondLst>
                                    <p:cond delay="8400"/>
                                  </p:stCondLst>
                                  <p:childTnLst>
                                    <p:set>
                                      <p:cBhvr>
                                        <p:cTn id="35" dur="1" fill="hold">
                                          <p:stCondLst>
                                            <p:cond delay="0"/>
                                          </p:stCondLst>
                                        </p:cTn>
                                        <p:tgtEl>
                                          <p:spTgt spid="13"/>
                                        </p:tgtEl>
                                        <p:attrNameLst>
                                          <p:attrName>style.visibility</p:attrName>
                                        </p:attrNameLst>
                                      </p:cBhvr>
                                      <p:to>
                                        <p:strVal val="visible"/>
                                      </p:to>
                                    </p:set>
                                    <p:animEffect transition="in" filter="fade">
                                      <p:cBhvr>
                                        <p:cTn id="36" dur="500"/>
                                        <p:tgtEl>
                                          <p:spTgt spid="13"/>
                                        </p:tgtEl>
                                      </p:cBhvr>
                                    </p:animEffect>
                                  </p:childTnLst>
                                </p:cTn>
                              </p:par>
                              <p:par>
                                <p:cTn id="37" presetID="10" presetClass="entr" presetSubtype="0" fill="hold" nodeType="withEffect">
                                  <p:stCondLst>
                                    <p:cond delay="13200"/>
                                  </p:stCondLst>
                                  <p:childTnLst>
                                    <p:set>
                                      <p:cBhvr>
                                        <p:cTn id="38" dur="1" fill="hold">
                                          <p:stCondLst>
                                            <p:cond delay="0"/>
                                          </p:stCondLst>
                                        </p:cTn>
                                        <p:tgtEl>
                                          <p:spTgt spid="15"/>
                                        </p:tgtEl>
                                        <p:attrNameLst>
                                          <p:attrName>style.visibility</p:attrName>
                                        </p:attrNameLst>
                                      </p:cBhvr>
                                      <p:to>
                                        <p:strVal val="visible"/>
                                      </p:to>
                                    </p:set>
                                    <p:animEffect transition="in" filter="fade">
                                      <p:cBhvr>
                                        <p:cTn id="39" dur="500"/>
                                        <p:tgtEl>
                                          <p:spTgt spid="15"/>
                                        </p:tgtEl>
                                      </p:cBhvr>
                                    </p:animEffect>
                                  </p:childTnLst>
                                </p:cTn>
                              </p:par>
                              <p:par>
                                <p:cTn id="40" presetID="10" presetClass="entr" presetSubtype="0" fill="hold" nodeType="withEffect">
                                  <p:stCondLst>
                                    <p:cond delay="14300"/>
                                  </p:stCondLst>
                                  <p:childTnLst>
                                    <p:set>
                                      <p:cBhvr>
                                        <p:cTn id="41" dur="1" fill="hold">
                                          <p:stCondLst>
                                            <p:cond delay="0"/>
                                          </p:stCondLst>
                                        </p:cTn>
                                        <p:tgtEl>
                                          <p:spTgt spid="16"/>
                                        </p:tgtEl>
                                        <p:attrNameLst>
                                          <p:attrName>style.visibility</p:attrName>
                                        </p:attrNameLst>
                                      </p:cBhvr>
                                      <p:to>
                                        <p:strVal val="visible"/>
                                      </p:to>
                                    </p:set>
                                    <p:animEffect transition="in" filter="fade">
                                      <p:cBhvr>
                                        <p:cTn id="42" dur="500"/>
                                        <p:tgtEl>
                                          <p:spTgt spid="16"/>
                                        </p:tgtEl>
                                      </p:cBhvr>
                                    </p:animEffect>
                                  </p:childTnLst>
                                </p:cTn>
                              </p:par>
                              <p:par>
                                <p:cTn id="43" presetID="10" presetClass="entr" presetSubtype="0" fill="hold" nodeType="withEffect">
                                  <p:stCondLst>
                                    <p:cond delay="15600"/>
                                  </p:stCondLst>
                                  <p:childTnLst>
                                    <p:set>
                                      <p:cBhvr>
                                        <p:cTn id="44" dur="1" fill="hold">
                                          <p:stCondLst>
                                            <p:cond delay="0"/>
                                          </p:stCondLst>
                                        </p:cTn>
                                        <p:tgtEl>
                                          <p:spTgt spid="17"/>
                                        </p:tgtEl>
                                        <p:attrNameLst>
                                          <p:attrName>style.visibility</p:attrName>
                                        </p:attrNameLst>
                                      </p:cBhvr>
                                      <p:to>
                                        <p:strVal val="visible"/>
                                      </p:to>
                                    </p:set>
                                    <p:animEffect transition="in" filter="fade">
                                      <p:cBhvr>
                                        <p:cTn id="45" dur="500"/>
                                        <p:tgtEl>
                                          <p:spTgt spid="17"/>
                                        </p:tgtEl>
                                      </p:cBhvr>
                                    </p:animEffect>
                                  </p:childTnLst>
                                </p:cTn>
                              </p:par>
                            </p:childTnLst>
                          </p:cTn>
                        </p:par>
                        <p:par>
                          <p:cTn id="46" fill="hold">
                            <p:stCondLst>
                              <p:cond delay="16100"/>
                            </p:stCondLst>
                            <p:childTnLst>
                              <p:par>
                                <p:cTn id="47" presetID="10" presetClass="exit" presetSubtype="0" fill="hold" nodeType="afterEffect">
                                  <p:stCondLst>
                                    <p:cond delay="7600"/>
                                  </p:stCondLst>
                                  <p:childTnLst>
                                    <p:animEffect transition="out" filter="fade">
                                      <p:cBhvr>
                                        <p:cTn id="48" dur="500"/>
                                        <p:tgtEl>
                                          <p:spTgt spid="9"/>
                                        </p:tgtEl>
                                      </p:cBhvr>
                                    </p:animEffect>
                                    <p:set>
                                      <p:cBhvr>
                                        <p:cTn id="49" dur="1" fill="hold">
                                          <p:stCondLst>
                                            <p:cond delay="499"/>
                                          </p:stCondLst>
                                        </p:cTn>
                                        <p:tgtEl>
                                          <p:spTgt spid="9"/>
                                        </p:tgtEl>
                                        <p:attrNameLst>
                                          <p:attrName>style.visibility</p:attrName>
                                        </p:attrNameLst>
                                      </p:cBhvr>
                                      <p:to>
                                        <p:strVal val="hidden"/>
                                      </p:to>
                                    </p:set>
                                  </p:childTnLst>
                                </p:cTn>
                              </p:par>
                              <p:par>
                                <p:cTn id="50" presetID="10" presetClass="exit" presetSubtype="0" fill="hold" grpId="1" nodeType="withEffect">
                                  <p:stCondLst>
                                    <p:cond delay="7600"/>
                                  </p:stCondLst>
                                  <p:childTnLst>
                                    <p:animEffect transition="out" filter="fade">
                                      <p:cBhvr>
                                        <p:cTn id="51" dur="500"/>
                                        <p:tgtEl>
                                          <p:spTgt spid="12"/>
                                        </p:tgtEl>
                                      </p:cBhvr>
                                    </p:animEffect>
                                    <p:set>
                                      <p:cBhvr>
                                        <p:cTn id="52" dur="1" fill="hold">
                                          <p:stCondLst>
                                            <p:cond delay="499"/>
                                          </p:stCondLst>
                                        </p:cTn>
                                        <p:tgtEl>
                                          <p:spTgt spid="12"/>
                                        </p:tgtEl>
                                        <p:attrNameLst>
                                          <p:attrName>style.visibility</p:attrName>
                                        </p:attrNameLst>
                                      </p:cBhvr>
                                      <p:to>
                                        <p:strVal val="hidden"/>
                                      </p:to>
                                    </p:set>
                                  </p:childTnLst>
                                </p:cTn>
                              </p:par>
                              <p:par>
                                <p:cTn id="53" presetID="10" presetClass="exit" presetSubtype="0" fill="hold" nodeType="withEffect">
                                  <p:stCondLst>
                                    <p:cond delay="7600"/>
                                  </p:stCondLst>
                                  <p:childTnLst>
                                    <p:animEffect transition="out" filter="fade">
                                      <p:cBhvr>
                                        <p:cTn id="54" dur="500"/>
                                        <p:tgtEl>
                                          <p:spTgt spid="4"/>
                                        </p:tgtEl>
                                      </p:cBhvr>
                                    </p:animEffect>
                                    <p:set>
                                      <p:cBhvr>
                                        <p:cTn id="55" dur="1" fill="hold">
                                          <p:stCondLst>
                                            <p:cond delay="499"/>
                                          </p:stCondLst>
                                        </p:cTn>
                                        <p:tgtEl>
                                          <p:spTgt spid="4"/>
                                        </p:tgtEl>
                                        <p:attrNameLst>
                                          <p:attrName>style.visibility</p:attrName>
                                        </p:attrNameLst>
                                      </p:cBhvr>
                                      <p:to>
                                        <p:strVal val="hidden"/>
                                      </p:to>
                                    </p:set>
                                  </p:childTnLst>
                                </p:cTn>
                              </p:par>
                              <p:par>
                                <p:cTn id="56" presetID="10" presetClass="exit" presetSubtype="0" fill="hold" nodeType="withEffect">
                                  <p:stCondLst>
                                    <p:cond delay="7600"/>
                                  </p:stCondLst>
                                  <p:childTnLst>
                                    <p:animEffect transition="out" filter="fade">
                                      <p:cBhvr>
                                        <p:cTn id="57" dur="500"/>
                                        <p:tgtEl>
                                          <p:spTgt spid="10"/>
                                        </p:tgtEl>
                                      </p:cBhvr>
                                    </p:animEffect>
                                    <p:set>
                                      <p:cBhvr>
                                        <p:cTn id="58" dur="1" fill="hold">
                                          <p:stCondLst>
                                            <p:cond delay="499"/>
                                          </p:stCondLst>
                                        </p:cTn>
                                        <p:tgtEl>
                                          <p:spTgt spid="10"/>
                                        </p:tgtEl>
                                        <p:attrNameLst>
                                          <p:attrName>style.visibility</p:attrName>
                                        </p:attrNameLst>
                                      </p:cBhvr>
                                      <p:to>
                                        <p:strVal val="hidden"/>
                                      </p:to>
                                    </p:set>
                                  </p:childTnLst>
                                </p:cTn>
                              </p:par>
                              <p:par>
                                <p:cTn id="59" presetID="10" presetClass="exit" presetSubtype="0" fill="hold" grpId="1" nodeType="withEffect">
                                  <p:stCondLst>
                                    <p:cond delay="7600"/>
                                  </p:stCondLst>
                                  <p:childTnLst>
                                    <p:animEffect transition="out" filter="fade">
                                      <p:cBhvr>
                                        <p:cTn id="60" dur="500"/>
                                        <p:tgtEl>
                                          <p:spTgt spid="5"/>
                                        </p:tgtEl>
                                      </p:cBhvr>
                                    </p:animEffect>
                                    <p:set>
                                      <p:cBhvr>
                                        <p:cTn id="61" dur="1" fill="hold">
                                          <p:stCondLst>
                                            <p:cond delay="499"/>
                                          </p:stCondLst>
                                        </p:cTn>
                                        <p:tgtEl>
                                          <p:spTgt spid="5"/>
                                        </p:tgtEl>
                                        <p:attrNameLst>
                                          <p:attrName>style.visibility</p:attrName>
                                        </p:attrNameLst>
                                      </p:cBhvr>
                                      <p:to>
                                        <p:strVal val="hidden"/>
                                      </p:to>
                                    </p:set>
                                  </p:childTnLst>
                                </p:cTn>
                              </p:par>
                              <p:par>
                                <p:cTn id="62" presetID="10" presetClass="exit" presetSubtype="0" fill="hold" nodeType="withEffect">
                                  <p:stCondLst>
                                    <p:cond delay="7600"/>
                                  </p:stCondLst>
                                  <p:childTnLst>
                                    <p:animEffect transition="out" filter="fade">
                                      <p:cBhvr>
                                        <p:cTn id="63" dur="500"/>
                                        <p:tgtEl>
                                          <p:spTgt spid="8"/>
                                        </p:tgtEl>
                                      </p:cBhvr>
                                    </p:animEffect>
                                    <p:set>
                                      <p:cBhvr>
                                        <p:cTn id="64" dur="1" fill="hold">
                                          <p:stCondLst>
                                            <p:cond delay="499"/>
                                          </p:stCondLst>
                                        </p:cTn>
                                        <p:tgtEl>
                                          <p:spTgt spid="8"/>
                                        </p:tgtEl>
                                        <p:attrNameLst>
                                          <p:attrName>style.visibility</p:attrName>
                                        </p:attrNameLst>
                                      </p:cBhvr>
                                      <p:to>
                                        <p:strVal val="hidden"/>
                                      </p:to>
                                    </p:set>
                                  </p:childTnLst>
                                </p:cTn>
                              </p:par>
                              <p:par>
                                <p:cTn id="65" presetID="10" presetClass="exit" presetSubtype="0" fill="hold" nodeType="withEffect">
                                  <p:stCondLst>
                                    <p:cond delay="7600"/>
                                  </p:stCondLst>
                                  <p:childTnLst>
                                    <p:animEffect transition="out" filter="fade">
                                      <p:cBhvr>
                                        <p:cTn id="66" dur="500"/>
                                        <p:tgtEl>
                                          <p:spTgt spid="11"/>
                                        </p:tgtEl>
                                      </p:cBhvr>
                                    </p:animEffect>
                                    <p:set>
                                      <p:cBhvr>
                                        <p:cTn id="67" dur="1" fill="hold">
                                          <p:stCondLst>
                                            <p:cond delay="499"/>
                                          </p:stCondLst>
                                        </p:cTn>
                                        <p:tgtEl>
                                          <p:spTgt spid="11"/>
                                        </p:tgtEl>
                                        <p:attrNameLst>
                                          <p:attrName>style.visibility</p:attrName>
                                        </p:attrNameLst>
                                      </p:cBhvr>
                                      <p:to>
                                        <p:strVal val="hidden"/>
                                      </p:to>
                                    </p:set>
                                  </p:childTnLst>
                                </p:cTn>
                              </p:par>
                              <p:par>
                                <p:cTn id="68" presetID="10" presetClass="exit" presetSubtype="0" fill="hold" grpId="1" nodeType="withEffect">
                                  <p:stCondLst>
                                    <p:cond delay="7600"/>
                                  </p:stCondLst>
                                  <p:childTnLst>
                                    <p:animEffect transition="out" filter="fade">
                                      <p:cBhvr>
                                        <p:cTn id="69" dur="500"/>
                                        <p:tgtEl>
                                          <p:spTgt spid="6"/>
                                        </p:tgtEl>
                                      </p:cBhvr>
                                    </p:animEffect>
                                    <p:set>
                                      <p:cBhvr>
                                        <p:cTn id="70" dur="1" fill="hold">
                                          <p:stCondLst>
                                            <p:cond delay="499"/>
                                          </p:stCondLst>
                                        </p:cTn>
                                        <p:tgtEl>
                                          <p:spTgt spid="6"/>
                                        </p:tgtEl>
                                        <p:attrNameLst>
                                          <p:attrName>style.visibility</p:attrName>
                                        </p:attrNameLst>
                                      </p:cBhvr>
                                      <p:to>
                                        <p:strVal val="hidden"/>
                                      </p:to>
                                    </p:set>
                                  </p:childTnLst>
                                </p:cTn>
                              </p:par>
                              <p:par>
                                <p:cTn id="71" presetID="10" presetClass="exit" presetSubtype="0" fill="hold" grpId="1" nodeType="withEffect">
                                  <p:stCondLst>
                                    <p:cond delay="7600"/>
                                  </p:stCondLst>
                                  <p:childTnLst>
                                    <p:animEffect transition="out" filter="fade">
                                      <p:cBhvr>
                                        <p:cTn id="72" dur="500"/>
                                        <p:tgtEl>
                                          <p:spTgt spid="14"/>
                                        </p:tgtEl>
                                      </p:cBhvr>
                                    </p:animEffect>
                                    <p:set>
                                      <p:cBhvr>
                                        <p:cTn id="73" dur="1" fill="hold">
                                          <p:stCondLst>
                                            <p:cond delay="499"/>
                                          </p:stCondLst>
                                        </p:cTn>
                                        <p:tgtEl>
                                          <p:spTgt spid="14"/>
                                        </p:tgtEl>
                                        <p:attrNameLst>
                                          <p:attrName>style.visibility</p:attrName>
                                        </p:attrNameLst>
                                      </p:cBhvr>
                                      <p:to>
                                        <p:strVal val="hidden"/>
                                      </p:to>
                                    </p:set>
                                  </p:childTnLst>
                                </p:cTn>
                              </p:par>
                              <p:par>
                                <p:cTn id="74" presetID="10" presetClass="exit" presetSubtype="0" fill="hold" grpId="1" nodeType="withEffect">
                                  <p:stCondLst>
                                    <p:cond delay="7600"/>
                                  </p:stCondLst>
                                  <p:childTnLst>
                                    <p:animEffect transition="out" filter="fade">
                                      <p:cBhvr>
                                        <p:cTn id="75" dur="500"/>
                                        <p:tgtEl>
                                          <p:spTgt spid="13"/>
                                        </p:tgtEl>
                                      </p:cBhvr>
                                    </p:animEffect>
                                    <p:set>
                                      <p:cBhvr>
                                        <p:cTn id="76" dur="1" fill="hold">
                                          <p:stCondLst>
                                            <p:cond delay="499"/>
                                          </p:stCondLst>
                                        </p:cTn>
                                        <p:tgtEl>
                                          <p:spTgt spid="13"/>
                                        </p:tgtEl>
                                        <p:attrNameLst>
                                          <p:attrName>style.visibility</p:attrName>
                                        </p:attrNameLst>
                                      </p:cBhvr>
                                      <p:to>
                                        <p:strVal val="hidden"/>
                                      </p:to>
                                    </p:set>
                                  </p:childTnLst>
                                </p:cTn>
                              </p:par>
                              <p:par>
                                <p:cTn id="77" presetID="10" presetClass="exit" presetSubtype="0" fill="hold" nodeType="withEffect">
                                  <p:stCondLst>
                                    <p:cond delay="7600"/>
                                  </p:stCondLst>
                                  <p:childTnLst>
                                    <p:animEffect transition="out" filter="fade">
                                      <p:cBhvr>
                                        <p:cTn id="78" dur="500"/>
                                        <p:tgtEl>
                                          <p:spTgt spid="15"/>
                                        </p:tgtEl>
                                      </p:cBhvr>
                                    </p:animEffect>
                                    <p:set>
                                      <p:cBhvr>
                                        <p:cTn id="79" dur="1" fill="hold">
                                          <p:stCondLst>
                                            <p:cond delay="499"/>
                                          </p:stCondLst>
                                        </p:cTn>
                                        <p:tgtEl>
                                          <p:spTgt spid="15"/>
                                        </p:tgtEl>
                                        <p:attrNameLst>
                                          <p:attrName>style.visibility</p:attrName>
                                        </p:attrNameLst>
                                      </p:cBhvr>
                                      <p:to>
                                        <p:strVal val="hidden"/>
                                      </p:to>
                                    </p:set>
                                  </p:childTnLst>
                                </p:cTn>
                              </p:par>
                              <p:par>
                                <p:cTn id="80" presetID="10" presetClass="exit" presetSubtype="0" fill="hold" nodeType="withEffect">
                                  <p:stCondLst>
                                    <p:cond delay="7600"/>
                                  </p:stCondLst>
                                  <p:childTnLst>
                                    <p:animEffect transition="out" filter="fade">
                                      <p:cBhvr>
                                        <p:cTn id="81" dur="500"/>
                                        <p:tgtEl>
                                          <p:spTgt spid="16"/>
                                        </p:tgtEl>
                                      </p:cBhvr>
                                    </p:animEffect>
                                    <p:set>
                                      <p:cBhvr>
                                        <p:cTn id="82" dur="1" fill="hold">
                                          <p:stCondLst>
                                            <p:cond delay="499"/>
                                          </p:stCondLst>
                                        </p:cTn>
                                        <p:tgtEl>
                                          <p:spTgt spid="16"/>
                                        </p:tgtEl>
                                        <p:attrNameLst>
                                          <p:attrName>style.visibility</p:attrName>
                                        </p:attrNameLst>
                                      </p:cBhvr>
                                      <p:to>
                                        <p:strVal val="hidden"/>
                                      </p:to>
                                    </p:set>
                                  </p:childTnLst>
                                </p:cTn>
                              </p:par>
                              <p:par>
                                <p:cTn id="83" presetID="10" presetClass="exit" presetSubtype="0" fill="hold" nodeType="withEffect">
                                  <p:stCondLst>
                                    <p:cond delay="7600"/>
                                  </p:stCondLst>
                                  <p:childTnLst>
                                    <p:animEffect transition="out" filter="fade">
                                      <p:cBhvr>
                                        <p:cTn id="84" dur="500"/>
                                        <p:tgtEl>
                                          <p:spTgt spid="17"/>
                                        </p:tgtEl>
                                      </p:cBhvr>
                                    </p:animEffect>
                                    <p:set>
                                      <p:cBhvr>
                                        <p:cTn id="85" dur="1" fill="hold">
                                          <p:stCondLst>
                                            <p:cond delay="499"/>
                                          </p:stCondLst>
                                        </p:cTn>
                                        <p:tgtEl>
                                          <p:spTgt spid="17"/>
                                        </p:tgtEl>
                                        <p:attrNameLst>
                                          <p:attrName>style.visibility</p:attrName>
                                        </p:attrNameLst>
                                      </p:cBhvr>
                                      <p:to>
                                        <p:strVal val="hidden"/>
                                      </p:to>
                                    </p:set>
                                  </p:childTnLst>
                                </p:cTn>
                              </p:par>
                            </p:childTnLst>
                          </p:cTn>
                        </p:par>
                      </p:childTnLst>
                    </p:cTn>
                  </p:par>
                  <p:par>
                    <p:cTn id="86" fill="hold">
                      <p:stCondLst>
                        <p:cond delay="indefinite"/>
                      </p:stCondLst>
                      <p:childTnLst>
                        <p:par>
                          <p:cTn id="87" fill="hold">
                            <p:stCondLst>
                              <p:cond delay="0"/>
                            </p:stCondLst>
                            <p:childTnLst>
                              <p:par>
                                <p:cTn id="88" presetID="10" presetClass="entr" presetSubtype="0" fill="hold" nodeType="clickEffect">
                                  <p:stCondLst>
                                    <p:cond delay="0"/>
                                  </p:stCondLst>
                                  <p:childTnLst>
                                    <p:set>
                                      <p:cBhvr>
                                        <p:cTn id="89" dur="1" fill="hold">
                                          <p:stCondLst>
                                            <p:cond delay="0"/>
                                          </p:stCondLst>
                                        </p:cTn>
                                        <p:tgtEl>
                                          <p:spTgt spid="7"/>
                                        </p:tgtEl>
                                        <p:attrNameLst>
                                          <p:attrName>style.visibility</p:attrName>
                                        </p:attrNameLst>
                                      </p:cBhvr>
                                      <p:to>
                                        <p:strVal val="visible"/>
                                      </p:to>
                                    </p:set>
                                    <p:animEffect transition="in" filter="fade">
                                      <p:cBhvr>
                                        <p:cTn id="90" dur="500"/>
                                        <p:tgtEl>
                                          <p:spTgt spid="7"/>
                                        </p:tgtEl>
                                      </p:cBhvr>
                                    </p:animEffect>
                                  </p:childTnLst>
                                </p:cTn>
                              </p:par>
                            </p:childTnLst>
                          </p:cTn>
                        </p:par>
                      </p:childTnLst>
                    </p:cTn>
                  </p:par>
                  <p:par>
                    <p:cTn id="91" fill="hold">
                      <p:stCondLst>
                        <p:cond delay="indefinite"/>
                      </p:stCondLst>
                      <p:childTnLst>
                        <p:par>
                          <p:cTn id="92" fill="hold">
                            <p:stCondLst>
                              <p:cond delay="0"/>
                            </p:stCondLst>
                            <p:childTnLst>
                              <p:par>
                                <p:cTn id="93" presetID="10" presetClass="entr" presetSubtype="0" fill="hold" nodeType="clickEffect">
                                  <p:stCondLst>
                                    <p:cond delay="0"/>
                                  </p:stCondLst>
                                  <p:childTnLst>
                                    <p:set>
                                      <p:cBhvr>
                                        <p:cTn id="94" dur="1" fill="hold">
                                          <p:stCondLst>
                                            <p:cond delay="0"/>
                                          </p:stCondLst>
                                        </p:cTn>
                                        <p:tgtEl>
                                          <p:spTgt spid="3">
                                            <p:txEl>
                                              <p:pRg st="1" end="1"/>
                                            </p:txEl>
                                          </p:spTgt>
                                        </p:tgtEl>
                                        <p:attrNameLst>
                                          <p:attrName>style.visibility</p:attrName>
                                        </p:attrNameLst>
                                      </p:cBhvr>
                                      <p:to>
                                        <p:strVal val="visible"/>
                                      </p:to>
                                    </p:set>
                                    <p:animEffect transition="in" filter="fade">
                                      <p:cBhvr>
                                        <p:cTn id="95" dur="500"/>
                                        <p:tgtEl>
                                          <p:spTgt spid="3">
                                            <p:txEl>
                                              <p:pRg st="1" end="1"/>
                                            </p:txEl>
                                          </p:spTgt>
                                        </p:tgtEl>
                                      </p:cBhvr>
                                    </p:animEffect>
                                  </p:childTnLst>
                                </p:cTn>
                              </p:par>
                            </p:childTnLst>
                          </p:cTn>
                        </p:par>
                        <p:par>
                          <p:cTn id="96" fill="hold">
                            <p:stCondLst>
                              <p:cond delay="500"/>
                            </p:stCondLst>
                            <p:childTnLst>
                              <p:par>
                                <p:cTn id="97" presetID="10" presetClass="entr" presetSubtype="0" fill="hold" nodeType="afterEffect">
                                  <p:stCondLst>
                                    <p:cond delay="0"/>
                                  </p:stCondLst>
                                  <p:childTnLst>
                                    <p:set>
                                      <p:cBhvr>
                                        <p:cTn id="98" dur="1" fill="hold">
                                          <p:stCondLst>
                                            <p:cond delay="0"/>
                                          </p:stCondLst>
                                        </p:cTn>
                                        <p:tgtEl>
                                          <p:spTgt spid="3">
                                            <p:txEl>
                                              <p:pRg st="2" end="2"/>
                                            </p:txEl>
                                          </p:spTgt>
                                        </p:tgtEl>
                                        <p:attrNameLst>
                                          <p:attrName>style.visibility</p:attrName>
                                        </p:attrNameLst>
                                      </p:cBhvr>
                                      <p:to>
                                        <p:strVal val="visible"/>
                                      </p:to>
                                    </p:set>
                                    <p:animEffect transition="in" filter="fade">
                                      <p:cBhvr>
                                        <p:cTn id="99" dur="500"/>
                                        <p:tgtEl>
                                          <p:spTgt spid="3">
                                            <p:txEl>
                                              <p:pRg st="2" end="2"/>
                                            </p:txEl>
                                          </p:spTgt>
                                        </p:tgtEl>
                                      </p:cBhvr>
                                    </p:animEffect>
                                  </p:childTnLst>
                                </p:cTn>
                              </p:par>
                            </p:childTnLst>
                          </p:cTn>
                        </p:par>
                        <p:par>
                          <p:cTn id="100" fill="hold">
                            <p:stCondLst>
                              <p:cond delay="1000"/>
                            </p:stCondLst>
                            <p:childTnLst>
                              <p:par>
                                <p:cTn id="101" presetID="10" presetClass="entr" presetSubtype="0" fill="hold" nodeType="afterEffect">
                                  <p:stCondLst>
                                    <p:cond delay="0"/>
                                  </p:stCondLst>
                                  <p:childTnLst>
                                    <p:set>
                                      <p:cBhvr>
                                        <p:cTn id="102" dur="1" fill="hold">
                                          <p:stCondLst>
                                            <p:cond delay="0"/>
                                          </p:stCondLst>
                                        </p:cTn>
                                        <p:tgtEl>
                                          <p:spTgt spid="3">
                                            <p:txEl>
                                              <p:pRg st="3" end="3"/>
                                            </p:txEl>
                                          </p:spTgt>
                                        </p:tgtEl>
                                        <p:attrNameLst>
                                          <p:attrName>style.visibility</p:attrName>
                                        </p:attrNameLst>
                                      </p:cBhvr>
                                      <p:to>
                                        <p:strVal val="visible"/>
                                      </p:to>
                                    </p:set>
                                    <p:animEffect transition="in" filter="fade">
                                      <p:cBhvr>
                                        <p:cTn id="103" dur="500"/>
                                        <p:tgtEl>
                                          <p:spTgt spid="3">
                                            <p:txEl>
                                              <p:pRg st="3" end="3"/>
                                            </p:txEl>
                                          </p:spTgt>
                                        </p:tgtEl>
                                      </p:cBhvr>
                                    </p:animEffect>
                                  </p:childTnLst>
                                </p:cTn>
                              </p:par>
                            </p:childTnLst>
                          </p:cTn>
                        </p:par>
                        <p:par>
                          <p:cTn id="104" fill="hold">
                            <p:stCondLst>
                              <p:cond delay="1500"/>
                            </p:stCondLst>
                            <p:childTnLst>
                              <p:par>
                                <p:cTn id="105" presetID="10" presetClass="entr" presetSubtype="0" fill="hold" nodeType="afterEffect">
                                  <p:stCondLst>
                                    <p:cond delay="0"/>
                                  </p:stCondLst>
                                  <p:childTnLst>
                                    <p:set>
                                      <p:cBhvr>
                                        <p:cTn id="106" dur="1" fill="hold">
                                          <p:stCondLst>
                                            <p:cond delay="0"/>
                                          </p:stCondLst>
                                        </p:cTn>
                                        <p:tgtEl>
                                          <p:spTgt spid="3">
                                            <p:txEl>
                                              <p:pRg st="4" end="4"/>
                                            </p:txEl>
                                          </p:spTgt>
                                        </p:tgtEl>
                                        <p:attrNameLst>
                                          <p:attrName>style.visibility</p:attrName>
                                        </p:attrNameLst>
                                      </p:cBhvr>
                                      <p:to>
                                        <p:strVal val="visible"/>
                                      </p:to>
                                    </p:set>
                                    <p:animEffect transition="in" filter="fade">
                                      <p:cBhvr>
                                        <p:cTn id="107" dur="500"/>
                                        <p:tgtEl>
                                          <p:spTgt spid="3">
                                            <p:txEl>
                                              <p:pRg st="4" end="4"/>
                                            </p:txEl>
                                          </p:spTgt>
                                        </p:tgtEl>
                                      </p:cBhvr>
                                    </p:animEffect>
                                  </p:childTnLst>
                                </p:cTn>
                              </p:par>
                            </p:childTnLst>
                          </p:cTn>
                        </p:par>
                        <p:par>
                          <p:cTn id="108" fill="hold">
                            <p:stCondLst>
                              <p:cond delay="2000"/>
                            </p:stCondLst>
                            <p:childTnLst>
                              <p:par>
                                <p:cTn id="109" presetID="10" presetClass="entr" presetSubtype="0" fill="hold" nodeType="afterEffect">
                                  <p:stCondLst>
                                    <p:cond delay="0"/>
                                  </p:stCondLst>
                                  <p:childTnLst>
                                    <p:set>
                                      <p:cBhvr>
                                        <p:cTn id="110" dur="1" fill="hold">
                                          <p:stCondLst>
                                            <p:cond delay="0"/>
                                          </p:stCondLst>
                                        </p:cTn>
                                        <p:tgtEl>
                                          <p:spTgt spid="3">
                                            <p:txEl>
                                              <p:pRg st="5" end="5"/>
                                            </p:txEl>
                                          </p:spTgt>
                                        </p:tgtEl>
                                        <p:attrNameLst>
                                          <p:attrName>style.visibility</p:attrName>
                                        </p:attrNameLst>
                                      </p:cBhvr>
                                      <p:to>
                                        <p:strVal val="visible"/>
                                      </p:to>
                                    </p:set>
                                    <p:animEffect transition="in" filter="fade">
                                      <p:cBhvr>
                                        <p:cTn id="111" dur="500"/>
                                        <p:tgtEl>
                                          <p:spTgt spid="3">
                                            <p:txEl>
                                              <p:pRg st="5" end="5"/>
                                            </p:txEl>
                                          </p:spTgt>
                                        </p:tgtEl>
                                      </p:cBhvr>
                                    </p:animEffect>
                                  </p:childTnLst>
                                </p:cTn>
                              </p:par>
                            </p:childTnLst>
                          </p:cTn>
                        </p:par>
                        <p:par>
                          <p:cTn id="112" fill="hold">
                            <p:stCondLst>
                              <p:cond delay="2500"/>
                            </p:stCondLst>
                            <p:childTnLst>
                              <p:par>
                                <p:cTn id="113" presetID="10" presetClass="entr" presetSubtype="0" fill="hold" nodeType="afterEffect">
                                  <p:stCondLst>
                                    <p:cond delay="0"/>
                                  </p:stCondLst>
                                  <p:childTnLst>
                                    <p:set>
                                      <p:cBhvr>
                                        <p:cTn id="114" dur="1" fill="hold">
                                          <p:stCondLst>
                                            <p:cond delay="0"/>
                                          </p:stCondLst>
                                        </p:cTn>
                                        <p:tgtEl>
                                          <p:spTgt spid="3">
                                            <p:txEl>
                                              <p:pRg st="6" end="6"/>
                                            </p:txEl>
                                          </p:spTgt>
                                        </p:tgtEl>
                                        <p:attrNameLst>
                                          <p:attrName>style.visibility</p:attrName>
                                        </p:attrNameLst>
                                      </p:cBhvr>
                                      <p:to>
                                        <p:strVal val="visible"/>
                                      </p:to>
                                    </p:set>
                                    <p:animEffect transition="in" filter="fade">
                                      <p:cBhvr>
                                        <p:cTn id="115" dur="500"/>
                                        <p:tgtEl>
                                          <p:spTgt spid="3">
                                            <p:txEl>
                                              <p:pRg st="6" end="6"/>
                                            </p:txEl>
                                          </p:spTgt>
                                        </p:tgtEl>
                                      </p:cBhvr>
                                    </p:animEffect>
                                  </p:childTnLst>
                                </p:cTn>
                              </p:par>
                            </p:childTnLst>
                          </p:cTn>
                        </p:par>
                        <p:par>
                          <p:cTn id="116" fill="hold">
                            <p:stCondLst>
                              <p:cond delay="3000"/>
                            </p:stCondLst>
                            <p:childTnLst>
                              <p:par>
                                <p:cTn id="117" presetID="10" presetClass="entr" presetSubtype="0" fill="hold" nodeType="afterEffect">
                                  <p:stCondLst>
                                    <p:cond delay="0"/>
                                  </p:stCondLst>
                                  <p:childTnLst>
                                    <p:set>
                                      <p:cBhvr>
                                        <p:cTn id="118" dur="1" fill="hold">
                                          <p:stCondLst>
                                            <p:cond delay="0"/>
                                          </p:stCondLst>
                                        </p:cTn>
                                        <p:tgtEl>
                                          <p:spTgt spid="3">
                                            <p:txEl>
                                              <p:pRg st="7" end="7"/>
                                            </p:txEl>
                                          </p:spTgt>
                                        </p:tgtEl>
                                        <p:attrNameLst>
                                          <p:attrName>style.visibility</p:attrName>
                                        </p:attrNameLst>
                                      </p:cBhvr>
                                      <p:to>
                                        <p:strVal val="visible"/>
                                      </p:to>
                                    </p:set>
                                    <p:animEffect transition="in" filter="fade">
                                      <p:cBhvr>
                                        <p:cTn id="119" dur="500"/>
                                        <p:tgtEl>
                                          <p:spTgt spid="3">
                                            <p:txEl>
                                              <p:pRg st="7" end="7"/>
                                            </p:txEl>
                                          </p:spTgt>
                                        </p:tgtEl>
                                      </p:cBhvr>
                                    </p:animEffect>
                                  </p:childTnLst>
                                </p:cTn>
                              </p:par>
                            </p:childTnLst>
                          </p:cTn>
                        </p:par>
                        <p:par>
                          <p:cTn id="120" fill="hold">
                            <p:stCondLst>
                              <p:cond delay="3500"/>
                            </p:stCondLst>
                            <p:childTnLst>
                              <p:par>
                                <p:cTn id="121" presetID="10" presetClass="entr" presetSubtype="0" fill="hold" nodeType="afterEffect">
                                  <p:stCondLst>
                                    <p:cond delay="0"/>
                                  </p:stCondLst>
                                  <p:childTnLst>
                                    <p:set>
                                      <p:cBhvr>
                                        <p:cTn id="122" dur="1" fill="hold">
                                          <p:stCondLst>
                                            <p:cond delay="0"/>
                                          </p:stCondLst>
                                        </p:cTn>
                                        <p:tgtEl>
                                          <p:spTgt spid="3">
                                            <p:txEl>
                                              <p:pRg st="8" end="8"/>
                                            </p:txEl>
                                          </p:spTgt>
                                        </p:tgtEl>
                                        <p:attrNameLst>
                                          <p:attrName>style.visibility</p:attrName>
                                        </p:attrNameLst>
                                      </p:cBhvr>
                                      <p:to>
                                        <p:strVal val="visible"/>
                                      </p:to>
                                    </p:set>
                                    <p:animEffect transition="in" filter="fade">
                                      <p:cBhvr>
                                        <p:cTn id="123"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4" fill="hold" display="0">
                  <p:stCondLst>
                    <p:cond delay="indefinite"/>
                  </p:stCondLst>
                  <p:endCondLst>
                    <p:cond evt="onStopAudio" delay="0">
                      <p:tgtEl>
                        <p:sldTgt/>
                      </p:tgtEl>
                    </p:cond>
                  </p:endCondLst>
                </p:cTn>
                <p:tgtEl>
                  <p:spTgt spid="62"/>
                </p:tgtEl>
              </p:cMediaNode>
            </p:audio>
          </p:childTnLst>
        </p:cTn>
      </p:par>
    </p:tnLst>
    <p:bldLst>
      <p:bldP spid="5" grpId="0"/>
      <p:bldP spid="5" grpId="1"/>
      <p:bldP spid="6" grpId="0"/>
      <p:bldP spid="6" grpId="1"/>
      <p:bldP spid="12" grpId="0"/>
      <p:bldP spid="12" grpId="1"/>
      <p:bldP spid="13" grpId="0"/>
      <p:bldP spid="13" grpId="1"/>
      <p:bldP spid="14" grpId="0"/>
      <p:bldP spid="14"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49AEF5-FA1B-8054-552A-5766D5120520}"/>
              </a:ext>
            </a:extLst>
          </p:cNvPr>
          <p:cNvSpPr>
            <a:spLocks noGrp="1"/>
          </p:cNvSpPr>
          <p:nvPr>
            <p:ph type="title"/>
          </p:nvPr>
        </p:nvSpPr>
        <p:spPr/>
        <p:txBody>
          <a:bodyPr/>
          <a:lstStyle/>
          <a:p>
            <a:r>
              <a:rPr lang="en-US"/>
              <a:t>Developing tools for biosecurity planning</a:t>
            </a:r>
            <a:endParaRPr lang="en-AU"/>
          </a:p>
        </p:txBody>
      </p:sp>
      <p:sp>
        <p:nvSpPr>
          <p:cNvPr id="3" name="Content Placeholder 2">
            <a:extLst>
              <a:ext uri="{FF2B5EF4-FFF2-40B4-BE49-F238E27FC236}">
                <a16:creationId xmlns:a16="http://schemas.microsoft.com/office/drawing/2014/main" id="{DB9E0564-064B-6FA0-FBD7-F63B47B8C211}"/>
              </a:ext>
            </a:extLst>
          </p:cNvPr>
          <p:cNvSpPr>
            <a:spLocks noGrp="1"/>
          </p:cNvSpPr>
          <p:nvPr>
            <p:ph idx="1"/>
          </p:nvPr>
        </p:nvSpPr>
        <p:spPr>
          <a:xfrm>
            <a:off x="677334" y="1930400"/>
            <a:ext cx="8596668" cy="4320717"/>
          </a:xfrm>
        </p:spPr>
        <p:txBody>
          <a:bodyPr>
            <a:normAutofit lnSpcReduction="10000"/>
          </a:bodyPr>
          <a:lstStyle/>
          <a:p>
            <a:pPr marL="0" indent="0">
              <a:buNone/>
            </a:pPr>
            <a:r>
              <a:rPr lang="en-US" sz="2800" b="1" i="0" u="none" strike="noStrike" baseline="0" dirty="0">
                <a:solidFill>
                  <a:srgbClr val="000000"/>
                </a:solidFill>
                <a:latin typeface="Arial" panose="020B0604020202020204" pitchFamily="34" charset="0"/>
              </a:rPr>
              <a:t>Objective: </a:t>
            </a:r>
          </a:p>
          <a:p>
            <a:r>
              <a:rPr lang="en-US" sz="2800" dirty="0">
                <a:solidFill>
                  <a:srgbClr val="000000"/>
                </a:solidFill>
                <a:latin typeface="Arial" panose="020B0604020202020204" pitchFamily="34" charset="0"/>
              </a:rPr>
              <a:t>d</a:t>
            </a:r>
            <a:r>
              <a:rPr lang="en-US" sz="2800" b="0" i="0" u="none" strike="noStrike" baseline="0" dirty="0">
                <a:solidFill>
                  <a:srgbClr val="000000"/>
                </a:solidFill>
                <a:latin typeface="Arial" panose="020B0604020202020204" pitchFamily="34" charset="0"/>
              </a:rPr>
              <a:t>evelop best practice biosecurity planning and compliance tools and systems for use by Queensland local governments to support the implementation of the </a:t>
            </a:r>
            <a:r>
              <a:rPr lang="en-US" sz="2800" b="0" i="1" u="none" strike="noStrike" baseline="0" dirty="0">
                <a:solidFill>
                  <a:srgbClr val="000000"/>
                </a:solidFill>
                <a:latin typeface="Arial" panose="020B0604020202020204" pitchFamily="34" charset="0"/>
              </a:rPr>
              <a:t>Biosecurity Act 2014.</a:t>
            </a:r>
          </a:p>
          <a:p>
            <a:pPr marL="0" indent="0">
              <a:buNone/>
            </a:pPr>
            <a:endParaRPr lang="en-US" sz="2800" b="0" i="1" u="none" strike="noStrike" baseline="0" dirty="0">
              <a:solidFill>
                <a:srgbClr val="000000"/>
              </a:solidFill>
              <a:latin typeface="Arial" panose="020B0604020202020204" pitchFamily="34" charset="0"/>
            </a:endParaRPr>
          </a:p>
          <a:p>
            <a:pPr marL="0" indent="0">
              <a:buNone/>
            </a:pPr>
            <a:r>
              <a:rPr lang="en-US" sz="2800" b="1" dirty="0">
                <a:solidFill>
                  <a:srgbClr val="000000"/>
                </a:solidFill>
                <a:latin typeface="Arial" panose="020B0604020202020204" pitchFamily="34" charset="0"/>
              </a:rPr>
              <a:t>Tool requirements:</a:t>
            </a:r>
            <a:endParaRPr lang="en-US" b="1" i="1" dirty="0">
              <a:solidFill>
                <a:srgbClr val="000000"/>
              </a:solidFill>
              <a:latin typeface="Arial" panose="020B0604020202020204" pitchFamily="34" charset="0"/>
            </a:endParaRPr>
          </a:p>
          <a:p>
            <a:r>
              <a:rPr lang="en-US" sz="2800" b="0" i="0" u="none" strike="noStrike" baseline="0" dirty="0">
                <a:solidFill>
                  <a:srgbClr val="000000"/>
                </a:solidFill>
                <a:latin typeface="Arial" panose="020B0604020202020204" pitchFamily="34" charset="0"/>
              </a:rPr>
              <a:t>scalable</a:t>
            </a:r>
          </a:p>
          <a:p>
            <a:r>
              <a:rPr lang="en-US" sz="2800" b="0" i="0" u="none" strike="noStrike" baseline="0" dirty="0">
                <a:solidFill>
                  <a:srgbClr val="000000"/>
                </a:solidFill>
                <a:latin typeface="Arial" panose="020B0604020202020204" pitchFamily="34" charset="0"/>
              </a:rPr>
              <a:t>support biosecurity planning processes. </a:t>
            </a:r>
            <a:endParaRPr lang="en-AU" dirty="0"/>
          </a:p>
        </p:txBody>
      </p:sp>
      <p:pic>
        <p:nvPicPr>
          <p:cNvPr id="15" name="Audio 14">
            <a:hlinkClick r:id="" action="ppaction://media"/>
            <a:extLst>
              <a:ext uri="{FF2B5EF4-FFF2-40B4-BE49-F238E27FC236}">
                <a16:creationId xmlns:a16="http://schemas.microsoft.com/office/drawing/2014/main" id="{826DF77D-CB48-2C3D-79D4-C7C847170F6C}"/>
              </a:ext>
            </a:extLst>
          </p:cNvPr>
          <p:cNvPicPr>
            <a:picLocks noChangeAspect="1"/>
          </p:cNvPicPr>
          <p:nvPr>
            <a:audioFile r:link="rId3"/>
            <p:extLst>
              <p:ext uri="{DAA4B4D4-6D71-4841-9C94-3DE7FCFB9230}">
                <p14:media xmlns:p14="http://schemas.microsoft.com/office/powerpoint/2010/main" r:embed="rId2"/>
              </p:ext>
            </p:extLst>
          </p:nvPr>
        </p:nvPicPr>
        <p:blipFill>
          <a:blip r:embed="rId6"/>
          <a:srcRect l="-324094" t="-160938" r="-324094" b="-160938"/>
          <a:stretch>
            <a:fillRect/>
          </a:stretch>
        </p:blipFill>
        <p:spPr>
          <a:xfrm>
            <a:off x="9147683" y="5143500"/>
            <a:ext cx="3040633" cy="1714500"/>
          </a:xfrm>
          <a:prstGeom prst="rect">
            <a:avLst/>
          </a:prstGeom>
        </p:spPr>
      </p:pic>
    </p:spTree>
    <p:custDataLst>
      <p:tags r:id="rId1"/>
    </p:custDataLst>
    <p:extLst>
      <p:ext uri="{BB962C8B-B14F-4D97-AF65-F5344CB8AC3E}">
        <p14:creationId xmlns:p14="http://schemas.microsoft.com/office/powerpoint/2010/main" val="3110025615"/>
      </p:ext>
    </p:extLst>
  </p:cSld>
  <p:clrMapOvr>
    <a:masterClrMapping/>
  </p:clrMapOvr>
  <mc:AlternateContent xmlns:mc="http://schemas.openxmlformats.org/markup-compatibility/2006" xmlns:p14="http://schemas.microsoft.com/office/powerpoint/2010/main">
    <mc:Choice Requires="p14">
      <p:transition spd="slow" p14:dur="2000" advTm="39818"/>
    </mc:Choice>
    <mc:Fallback xmlns="">
      <p:transition spd="slow" advTm="398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animEffect transition="in" filter="fade">
                                      <p:cBhvr>
                                        <p:cTn id="11" dur="500"/>
                                        <p:tgtEl>
                                          <p:spTgt spid="3">
                                            <p:txEl>
                                              <p:pRg st="3" end="3"/>
                                            </p:txEl>
                                          </p:spTgt>
                                        </p:tgtEl>
                                      </p:cBhvr>
                                    </p:animEffect>
                                  </p:childTnLst>
                                </p:cTn>
                              </p:par>
                              <p:par>
                                <p:cTn id="12" presetID="10" presetClass="entr" presetSubtype="0" fill="hold" nodeType="withEffect">
                                  <p:stCondLst>
                                    <p:cond delay="0"/>
                                  </p:stCondLst>
                                  <p:childTnLst>
                                    <p:set>
                                      <p:cBhvr>
                                        <p:cTn id="13" dur="1" fill="hold">
                                          <p:stCondLst>
                                            <p:cond delay="0"/>
                                          </p:stCondLst>
                                        </p:cTn>
                                        <p:tgtEl>
                                          <p:spTgt spid="3">
                                            <p:txEl>
                                              <p:pRg st="4" end="4"/>
                                            </p:txEl>
                                          </p:spTgt>
                                        </p:tgtEl>
                                        <p:attrNameLst>
                                          <p:attrName>style.visibility</p:attrName>
                                        </p:attrNameLst>
                                      </p:cBhvr>
                                      <p:to>
                                        <p:strVal val="visible"/>
                                      </p:to>
                                    </p:set>
                                    <p:animEffect transition="in" filter="fade">
                                      <p:cBhvr>
                                        <p:cTn id="14" dur="500"/>
                                        <p:tgtEl>
                                          <p:spTgt spid="3">
                                            <p:txEl>
                                              <p:pRg st="4" end="4"/>
                                            </p:txEl>
                                          </p:spTgt>
                                        </p:tgtEl>
                                      </p:cBhvr>
                                    </p:animEffect>
                                  </p:childTnLst>
                                </p:cTn>
                              </p:par>
                              <p:par>
                                <p:cTn id="15" presetID="10"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animEffect transition="in" filter="fade">
                                      <p:cBhvr>
                                        <p:cTn id="17"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8" fill="hold" display="0">
                  <p:stCondLst>
                    <p:cond delay="indefinite"/>
                  </p:stCondLst>
                  <p:endCondLst>
                    <p:cond evt="onStopAudio" delay="0">
                      <p:tgtEl>
                        <p:sldTgt/>
                      </p:tgtEl>
                    </p:cond>
                  </p:endCondLst>
                </p:cTn>
                <p:tgtEl>
                  <p:spTgt spid="15"/>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4.2|9.8|10.6"/>
</p:tagLst>
</file>

<file path=ppt/tags/tag10.xml><?xml version="1.0" encoding="utf-8"?>
<p:tagLst xmlns:a="http://schemas.openxmlformats.org/drawingml/2006/main" xmlns:r="http://schemas.openxmlformats.org/officeDocument/2006/relationships" xmlns:p="http://schemas.openxmlformats.org/presentationml/2006/main">
  <p:tag name="TIMING" val="|21.4|10.7"/>
</p:tagLst>
</file>

<file path=ppt/tags/tag11.xml><?xml version="1.0" encoding="utf-8"?>
<p:tagLst xmlns:a="http://schemas.openxmlformats.org/drawingml/2006/main" xmlns:r="http://schemas.openxmlformats.org/officeDocument/2006/relationships" xmlns:p="http://schemas.openxmlformats.org/presentationml/2006/main">
  <p:tag name="TIMING" val="|17.3"/>
</p:tagLst>
</file>

<file path=ppt/tags/tag12.xml><?xml version="1.0" encoding="utf-8"?>
<p:tagLst xmlns:a="http://schemas.openxmlformats.org/drawingml/2006/main" xmlns:r="http://schemas.openxmlformats.org/officeDocument/2006/relationships" xmlns:p="http://schemas.openxmlformats.org/presentationml/2006/main">
  <p:tag name="TIMING" val="|1.2|9.2|3.3|3.2|4.2"/>
</p:tagLst>
</file>

<file path=ppt/tags/tag13.xml><?xml version="1.0" encoding="utf-8"?>
<p:tagLst xmlns:a="http://schemas.openxmlformats.org/drawingml/2006/main" xmlns:r="http://schemas.openxmlformats.org/officeDocument/2006/relationships" xmlns:p="http://schemas.openxmlformats.org/presentationml/2006/main">
  <p:tag name="TIMING" val="|2.1|2.5|25.9|8.7|5.5"/>
</p:tagLst>
</file>

<file path=ppt/tags/tag14.xml><?xml version="1.0" encoding="utf-8"?>
<p:tagLst xmlns:a="http://schemas.openxmlformats.org/drawingml/2006/main" xmlns:r="http://schemas.openxmlformats.org/officeDocument/2006/relationships" xmlns:p="http://schemas.openxmlformats.org/presentationml/2006/main">
  <p:tag name="TIMING" val="|12.1|1.9"/>
</p:tagLst>
</file>

<file path=ppt/tags/tag2.xml><?xml version="1.0" encoding="utf-8"?>
<p:tagLst xmlns:a="http://schemas.openxmlformats.org/drawingml/2006/main" xmlns:r="http://schemas.openxmlformats.org/officeDocument/2006/relationships" xmlns:p="http://schemas.openxmlformats.org/presentationml/2006/main">
  <p:tag name="TIMING" val="|5.6"/>
</p:tagLst>
</file>

<file path=ppt/tags/tag3.xml><?xml version="1.0" encoding="utf-8"?>
<p:tagLst xmlns:a="http://schemas.openxmlformats.org/drawingml/2006/main" xmlns:r="http://schemas.openxmlformats.org/officeDocument/2006/relationships" xmlns:p="http://schemas.openxmlformats.org/presentationml/2006/main">
  <p:tag name="TIMING" val="|6.6"/>
</p:tagLst>
</file>

<file path=ppt/tags/tag4.xml><?xml version="1.0" encoding="utf-8"?>
<p:tagLst xmlns:a="http://schemas.openxmlformats.org/drawingml/2006/main" xmlns:r="http://schemas.openxmlformats.org/officeDocument/2006/relationships" xmlns:p="http://schemas.openxmlformats.org/presentationml/2006/main">
  <p:tag name="TIMING" val="|18.7|5.3|7.7|10.6"/>
</p:tagLst>
</file>

<file path=ppt/tags/tag5.xml><?xml version="1.0" encoding="utf-8"?>
<p:tagLst xmlns:a="http://schemas.openxmlformats.org/drawingml/2006/main" xmlns:r="http://schemas.openxmlformats.org/officeDocument/2006/relationships" xmlns:p="http://schemas.openxmlformats.org/presentationml/2006/main">
  <p:tag name="TIMING" val="|8.1|3.8|4.9|4.4|4|2.9|6.9|15.4"/>
</p:tagLst>
</file>

<file path=ppt/tags/tag6.xml><?xml version="1.0" encoding="utf-8"?>
<p:tagLst xmlns:a="http://schemas.openxmlformats.org/drawingml/2006/main" xmlns:r="http://schemas.openxmlformats.org/officeDocument/2006/relationships" xmlns:p="http://schemas.openxmlformats.org/presentationml/2006/main">
  <p:tag name="TIMING" val="|34.1|5.4"/>
</p:tagLst>
</file>

<file path=ppt/tags/tag7.xml><?xml version="1.0" encoding="utf-8"?>
<p:tagLst xmlns:a="http://schemas.openxmlformats.org/drawingml/2006/main" xmlns:r="http://schemas.openxmlformats.org/officeDocument/2006/relationships" xmlns:p="http://schemas.openxmlformats.org/presentationml/2006/main">
  <p:tag name="TIMING" val="|24.7"/>
</p:tagLst>
</file>

<file path=ppt/tags/tag8.xml><?xml version="1.0" encoding="utf-8"?>
<p:tagLst xmlns:a="http://schemas.openxmlformats.org/drawingml/2006/main" xmlns:r="http://schemas.openxmlformats.org/officeDocument/2006/relationships" xmlns:p="http://schemas.openxmlformats.org/presentationml/2006/main">
  <p:tag name="TIMING" val="|25.8|14.6|12.3"/>
</p:tagLst>
</file>

<file path=ppt/tags/tag9.xml><?xml version="1.0" encoding="utf-8"?>
<p:tagLst xmlns:a="http://schemas.openxmlformats.org/drawingml/2006/main" xmlns:r="http://schemas.openxmlformats.org/officeDocument/2006/relationships" xmlns:p="http://schemas.openxmlformats.org/presentationml/2006/main">
  <p:tag name="TIMING" val="|23.3"/>
</p:tagLst>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b6247249-0463-411a-923a-d3c76f88efca" xsi:nil="true"/>
    <lcf76f155ced4ddcb4097134ff3c332f xmlns="efb77bab-9d4c-4a5f-8ebc-0ce0cec08d14">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C29466C007AC441A5900F92CC38BCBB" ma:contentTypeVersion="16" ma:contentTypeDescription="Create a new document." ma:contentTypeScope="" ma:versionID="6202ac36d52f28c5547259ec96aa721e">
  <xsd:schema xmlns:xsd="http://www.w3.org/2001/XMLSchema" xmlns:xs="http://www.w3.org/2001/XMLSchema" xmlns:p="http://schemas.microsoft.com/office/2006/metadata/properties" xmlns:ns2="efb77bab-9d4c-4a5f-8ebc-0ce0cec08d14" xmlns:ns3="b6247249-0463-411a-923a-d3c76f88efca" targetNamespace="http://schemas.microsoft.com/office/2006/metadata/properties" ma:root="true" ma:fieldsID="b5c51655ad4f28812bab297f8752594d" ns2:_="" ns3:_="">
    <xsd:import namespace="efb77bab-9d4c-4a5f-8ebc-0ce0cec08d14"/>
    <xsd:import namespace="b6247249-0463-411a-923a-d3c76f88efca"/>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Location"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3:SharedWithUsers" minOccurs="0"/>
                <xsd:element ref="ns3:SharedWithDetails"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fb77bab-9d4c-4a5f-8ebc-0ce0cec08d1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Location" ma:index="12" nillable="true" ma:displayName="Location" ma:internalName="MediaServiceLocation"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a1fa1079-6ef0-4836-9aeb-f84f395710e5"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b6247249-0463-411a-923a-d3c76f88efca"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c784eaa3-0bb8-437f-97f6-ce6e4afe1c0a}" ma:internalName="TaxCatchAll" ma:showField="CatchAllData" ma:web="b6247249-0463-411a-923a-d3c76f88efc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17FB9EE-5059-444B-A031-46E801AF3B96}">
  <ds:schemaRefs>
    <ds:schemaRef ds:uri="http://schemas.microsoft.com/office/infopath/2007/PartnerControls"/>
    <ds:schemaRef ds:uri="http://purl.org/dc/dcmitype/"/>
    <ds:schemaRef ds:uri="http://schemas.microsoft.com/office/2006/metadata/properties"/>
    <ds:schemaRef ds:uri="http://schemas.microsoft.com/office/2006/documentManagement/types"/>
    <ds:schemaRef ds:uri="http://purl.org/dc/terms/"/>
    <ds:schemaRef ds:uri="efb77bab-9d4c-4a5f-8ebc-0ce0cec08d14"/>
    <ds:schemaRef ds:uri="http://schemas.openxmlformats.org/package/2006/metadata/core-properties"/>
    <ds:schemaRef ds:uri="http://purl.org/dc/elements/1.1/"/>
    <ds:schemaRef ds:uri="b6247249-0463-411a-923a-d3c76f88efca"/>
    <ds:schemaRef ds:uri="http://www.w3.org/XML/1998/namespace"/>
  </ds:schemaRefs>
</ds:datastoreItem>
</file>

<file path=customXml/itemProps2.xml><?xml version="1.0" encoding="utf-8"?>
<ds:datastoreItem xmlns:ds="http://schemas.openxmlformats.org/officeDocument/2006/customXml" ds:itemID="{DC43A1C5-59BA-40E5-ADE7-32E6C36264F9}">
  <ds:schemaRefs>
    <ds:schemaRef ds:uri="http://schemas.microsoft.com/sharepoint/v3/contenttype/forms"/>
  </ds:schemaRefs>
</ds:datastoreItem>
</file>

<file path=customXml/itemProps3.xml><?xml version="1.0" encoding="utf-8"?>
<ds:datastoreItem xmlns:ds="http://schemas.openxmlformats.org/officeDocument/2006/customXml" ds:itemID="{7D378471-5C34-4F99-9508-D901E679B6C3}">
  <ds:schemaRefs>
    <ds:schemaRef ds:uri="b6247249-0463-411a-923a-d3c76f88efca"/>
    <ds:schemaRef ds:uri="efb77bab-9d4c-4a5f-8ebc-0ce0cec08d1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
  <TotalTime>8011</TotalTime>
  <Words>2528</Words>
  <Application>Microsoft Office PowerPoint</Application>
  <PresentationFormat>Widescreen</PresentationFormat>
  <Paragraphs>244</Paragraphs>
  <Slides>18</Slides>
  <Notes>18</Notes>
  <HiddenSlides>0</HiddenSlides>
  <MMClips>19</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18</vt:i4>
      </vt:variant>
    </vt:vector>
  </HeadingPairs>
  <TitlesOfParts>
    <vt:vector size="24" baseType="lpstr">
      <vt:lpstr>-apple-system</vt:lpstr>
      <vt:lpstr>Arial</vt:lpstr>
      <vt:lpstr>Calibri</vt:lpstr>
      <vt:lpstr>Trebuchet MS</vt:lpstr>
      <vt:lpstr>Wingdings 3</vt:lpstr>
      <vt:lpstr>Facet</vt:lpstr>
      <vt:lpstr>Developing practical tools to support biosecurity legislation  </vt:lpstr>
      <vt:lpstr>Biosecurity reform in Australia</vt:lpstr>
      <vt:lpstr>Simpler, more effective legal framework </vt:lpstr>
      <vt:lpstr>PowerPoint Presentation</vt:lpstr>
      <vt:lpstr>Biosecurity reform in Australia</vt:lpstr>
      <vt:lpstr>Biosecurity Act Qld (2014) </vt:lpstr>
      <vt:lpstr>Biosecurity ACT Qld (2014), Section 53</vt:lpstr>
      <vt:lpstr>PowerPoint Presentation</vt:lpstr>
      <vt:lpstr>Developing tools for biosecurity planning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Tool uptake and use</vt:lpstr>
      <vt:lpstr>Thank you!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Developing practical tools to support biosecurity legislation</dc:title>
  <dc:creator>Matt Sheehan</dc:creator>
  <cp:lastModifiedBy>Matt Sheehan</cp:lastModifiedBy>
  <cp:revision>2</cp:revision>
  <dcterms:created xsi:type="dcterms:W3CDTF">2022-08-07T08:28:59Z</dcterms:created>
  <dcterms:modified xsi:type="dcterms:W3CDTF">2022-08-27T08:29:56Z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0x0101007C29466C007AC441A5900F92CC38BCBB</vt:lpwstr>
  </property>
  <property fmtid="{D5CDD505-2E9C-101B-9397-08002B2CF9AE}" pid="3" name="MediaServiceImageTags">
    <vt:lpwstr/>
  </property>
</Properties>
</file>